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76" r:id="rId4"/>
    <p:sldId id="282" r:id="rId5"/>
    <p:sldId id="257" r:id="rId6"/>
    <p:sldId id="258" r:id="rId7"/>
    <p:sldId id="259" r:id="rId8"/>
    <p:sldId id="260" r:id="rId9"/>
    <p:sldId id="261" r:id="rId10"/>
    <p:sldId id="284" r:id="rId11"/>
    <p:sldId id="277" r:id="rId12"/>
    <p:sldId id="262" r:id="rId13"/>
    <p:sldId id="263" r:id="rId14"/>
    <p:sldId id="264" r:id="rId15"/>
    <p:sldId id="280" r:id="rId16"/>
    <p:sldId id="266" r:id="rId17"/>
    <p:sldId id="267" r:id="rId18"/>
    <p:sldId id="265" r:id="rId19"/>
    <p:sldId id="269" r:id="rId20"/>
    <p:sldId id="271" r:id="rId21"/>
    <p:sldId id="283" r:id="rId22"/>
    <p:sldId id="268" r:id="rId23"/>
    <p:sldId id="270" r:id="rId24"/>
    <p:sldId id="272" r:id="rId25"/>
    <p:sldId id="273" r:id="rId26"/>
    <p:sldId id="278" r:id="rId27"/>
    <p:sldId id="274" r:id="rId28"/>
    <p:sldId id="279" r:id="rId2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985" autoAdjust="0"/>
    <p:restoredTop sz="94660"/>
  </p:normalViewPr>
  <p:slideViewPr>
    <p:cSldViewPr snapToGrid="0">
      <p:cViewPr varScale="1">
        <p:scale>
          <a:sx n="79" d="100"/>
          <a:sy n="79" d="100"/>
        </p:scale>
        <p:origin x="-90" y="-73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5C5D4CCC-5CB3-40E8-8951-66707D490E36}" type="datetimeFigureOut">
              <a:rPr lang="fr-FR" smtClean="0"/>
              <a:pPr/>
              <a:t>31/08/2017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35824E-7710-491E-A0B8-DA533796F3E1}" type="slidenum">
              <a:rPr lang="fr-FR" smtClean="0"/>
              <a:pPr/>
              <a:t>‹N°›</a:t>
            </a:fld>
            <a:endParaRPr lang="fr-FR"/>
          </a:p>
        </p:txBody>
      </p:sp>
    </p:spTree>
    <p:extLst>
      <p:ext uri="{BB962C8B-B14F-4D97-AF65-F5344CB8AC3E}">
        <p14:creationId xmlns:p14="http://schemas.microsoft.com/office/powerpoint/2010/main" xmlns="" val="3271399418"/>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C5D4CCC-5CB3-40E8-8951-66707D490E36}" type="datetimeFigureOut">
              <a:rPr lang="fr-FR" smtClean="0"/>
              <a:pPr/>
              <a:t>31/08/2017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35824E-7710-491E-A0B8-DA533796F3E1}" type="slidenum">
              <a:rPr lang="fr-FR" smtClean="0"/>
              <a:pPr/>
              <a:t>‹N°›</a:t>
            </a:fld>
            <a:endParaRPr lang="fr-FR"/>
          </a:p>
        </p:txBody>
      </p:sp>
    </p:spTree>
    <p:extLst>
      <p:ext uri="{BB962C8B-B14F-4D97-AF65-F5344CB8AC3E}">
        <p14:creationId xmlns:p14="http://schemas.microsoft.com/office/powerpoint/2010/main" xmlns="" val="2369219661"/>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C5D4CCC-5CB3-40E8-8951-66707D490E36}" type="datetimeFigureOut">
              <a:rPr lang="fr-FR" smtClean="0"/>
              <a:pPr/>
              <a:t>31/08/2017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35824E-7710-491E-A0B8-DA533796F3E1}" type="slidenum">
              <a:rPr lang="fr-FR" smtClean="0"/>
              <a:pPr/>
              <a:t>‹N°›</a:t>
            </a:fld>
            <a:endParaRPr lang="fr-FR"/>
          </a:p>
        </p:txBody>
      </p:sp>
    </p:spTree>
    <p:extLst>
      <p:ext uri="{BB962C8B-B14F-4D97-AF65-F5344CB8AC3E}">
        <p14:creationId xmlns:p14="http://schemas.microsoft.com/office/powerpoint/2010/main" xmlns="" val="956611535"/>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C5D4CCC-5CB3-40E8-8951-66707D490E36}" type="datetimeFigureOut">
              <a:rPr lang="fr-FR" smtClean="0"/>
              <a:pPr/>
              <a:t>31/08/2017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35824E-7710-491E-A0B8-DA533796F3E1}" type="slidenum">
              <a:rPr lang="fr-FR" smtClean="0"/>
              <a:pPr/>
              <a:t>‹N°›</a:t>
            </a:fld>
            <a:endParaRPr lang="fr-FR"/>
          </a:p>
        </p:txBody>
      </p:sp>
    </p:spTree>
    <p:extLst>
      <p:ext uri="{BB962C8B-B14F-4D97-AF65-F5344CB8AC3E}">
        <p14:creationId xmlns:p14="http://schemas.microsoft.com/office/powerpoint/2010/main" xmlns="" val="1124342419"/>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5C5D4CCC-5CB3-40E8-8951-66707D490E36}" type="datetimeFigureOut">
              <a:rPr lang="fr-FR" smtClean="0"/>
              <a:pPr/>
              <a:t>31/08/2017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35824E-7710-491E-A0B8-DA533796F3E1}" type="slidenum">
              <a:rPr lang="fr-FR" smtClean="0"/>
              <a:pPr/>
              <a:t>‹N°›</a:t>
            </a:fld>
            <a:endParaRPr lang="fr-FR"/>
          </a:p>
        </p:txBody>
      </p:sp>
    </p:spTree>
    <p:extLst>
      <p:ext uri="{BB962C8B-B14F-4D97-AF65-F5344CB8AC3E}">
        <p14:creationId xmlns:p14="http://schemas.microsoft.com/office/powerpoint/2010/main" xmlns="" val="606836769"/>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C5D4CCC-5CB3-40E8-8951-66707D490E36}" type="datetimeFigureOut">
              <a:rPr lang="fr-FR" smtClean="0"/>
              <a:pPr/>
              <a:t>31/08/2017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35824E-7710-491E-A0B8-DA533796F3E1}" type="slidenum">
              <a:rPr lang="fr-FR" smtClean="0"/>
              <a:pPr/>
              <a:t>‹N°›</a:t>
            </a:fld>
            <a:endParaRPr lang="fr-FR"/>
          </a:p>
        </p:txBody>
      </p:sp>
    </p:spTree>
    <p:extLst>
      <p:ext uri="{BB962C8B-B14F-4D97-AF65-F5344CB8AC3E}">
        <p14:creationId xmlns:p14="http://schemas.microsoft.com/office/powerpoint/2010/main" xmlns="" val="4002131906"/>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C5D4CCC-5CB3-40E8-8951-66707D490E36}" type="datetimeFigureOut">
              <a:rPr lang="fr-FR" smtClean="0"/>
              <a:pPr/>
              <a:t>31/08/2017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335824E-7710-491E-A0B8-DA533796F3E1}" type="slidenum">
              <a:rPr lang="fr-FR" smtClean="0"/>
              <a:pPr/>
              <a:t>‹N°›</a:t>
            </a:fld>
            <a:endParaRPr lang="fr-FR"/>
          </a:p>
        </p:txBody>
      </p:sp>
    </p:spTree>
    <p:extLst>
      <p:ext uri="{BB962C8B-B14F-4D97-AF65-F5344CB8AC3E}">
        <p14:creationId xmlns:p14="http://schemas.microsoft.com/office/powerpoint/2010/main" xmlns="" val="3704926562"/>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5C5D4CCC-5CB3-40E8-8951-66707D490E36}" type="datetimeFigureOut">
              <a:rPr lang="fr-FR" smtClean="0"/>
              <a:pPr/>
              <a:t>31/08/2017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335824E-7710-491E-A0B8-DA533796F3E1}" type="slidenum">
              <a:rPr lang="fr-FR" smtClean="0"/>
              <a:pPr/>
              <a:t>‹N°›</a:t>
            </a:fld>
            <a:endParaRPr lang="fr-FR"/>
          </a:p>
        </p:txBody>
      </p:sp>
    </p:spTree>
    <p:extLst>
      <p:ext uri="{BB962C8B-B14F-4D97-AF65-F5344CB8AC3E}">
        <p14:creationId xmlns:p14="http://schemas.microsoft.com/office/powerpoint/2010/main" xmlns="" val="1648769533"/>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C5D4CCC-5CB3-40E8-8951-66707D490E36}" type="datetimeFigureOut">
              <a:rPr lang="fr-FR" smtClean="0"/>
              <a:pPr/>
              <a:t>31/08/2017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335824E-7710-491E-A0B8-DA533796F3E1}" type="slidenum">
              <a:rPr lang="fr-FR" smtClean="0"/>
              <a:pPr/>
              <a:t>‹N°›</a:t>
            </a:fld>
            <a:endParaRPr lang="fr-FR"/>
          </a:p>
        </p:txBody>
      </p:sp>
    </p:spTree>
    <p:extLst>
      <p:ext uri="{BB962C8B-B14F-4D97-AF65-F5344CB8AC3E}">
        <p14:creationId xmlns:p14="http://schemas.microsoft.com/office/powerpoint/2010/main" xmlns="" val="3338076926"/>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C5D4CCC-5CB3-40E8-8951-66707D490E36}" type="datetimeFigureOut">
              <a:rPr lang="fr-FR" smtClean="0"/>
              <a:pPr/>
              <a:t>31/08/2017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35824E-7710-491E-A0B8-DA533796F3E1}" type="slidenum">
              <a:rPr lang="fr-FR" smtClean="0"/>
              <a:pPr/>
              <a:t>‹N°›</a:t>
            </a:fld>
            <a:endParaRPr lang="fr-FR"/>
          </a:p>
        </p:txBody>
      </p:sp>
    </p:spTree>
    <p:extLst>
      <p:ext uri="{BB962C8B-B14F-4D97-AF65-F5344CB8AC3E}">
        <p14:creationId xmlns:p14="http://schemas.microsoft.com/office/powerpoint/2010/main" xmlns="" val="2954996348"/>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C5D4CCC-5CB3-40E8-8951-66707D490E36}" type="datetimeFigureOut">
              <a:rPr lang="fr-FR" smtClean="0"/>
              <a:pPr/>
              <a:t>31/08/2017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35824E-7710-491E-A0B8-DA533796F3E1}" type="slidenum">
              <a:rPr lang="fr-FR" smtClean="0"/>
              <a:pPr/>
              <a:t>‹N°›</a:t>
            </a:fld>
            <a:endParaRPr lang="fr-FR"/>
          </a:p>
        </p:txBody>
      </p:sp>
    </p:spTree>
    <p:extLst>
      <p:ext uri="{BB962C8B-B14F-4D97-AF65-F5344CB8AC3E}">
        <p14:creationId xmlns:p14="http://schemas.microsoft.com/office/powerpoint/2010/main" xmlns="" val="2166481878"/>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D4CCC-5CB3-40E8-8951-66707D490E36}" type="datetimeFigureOut">
              <a:rPr lang="fr-FR" smtClean="0"/>
              <a:pPr/>
              <a:t>31/08/2017</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5824E-7710-491E-A0B8-DA533796F3E1}" type="slidenum">
              <a:rPr lang="fr-FR" smtClean="0"/>
              <a:pPr/>
              <a:t>‹N°›</a:t>
            </a:fld>
            <a:endParaRPr lang="fr-FR"/>
          </a:p>
        </p:txBody>
      </p:sp>
    </p:spTree>
    <p:extLst>
      <p:ext uri="{BB962C8B-B14F-4D97-AF65-F5344CB8AC3E}">
        <p14:creationId xmlns:p14="http://schemas.microsoft.com/office/powerpoint/2010/main" xmlns="" val="2784344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TN" dirty="0" smtClean="0">
                <a:solidFill>
                  <a:srgbClr val="C00000"/>
                </a:solidFill>
              </a:rPr>
              <a:t>التمويل العمومي </a:t>
            </a:r>
            <a:r>
              <a:rPr lang="ar-TN" dirty="0" smtClean="0">
                <a:solidFill>
                  <a:srgbClr val="C00000"/>
                </a:solidFill>
              </a:rPr>
              <a:t>للجمعيات</a:t>
            </a:r>
            <a:br>
              <a:rPr lang="ar-TN" dirty="0" smtClean="0">
                <a:solidFill>
                  <a:srgbClr val="C00000"/>
                </a:solidFill>
              </a:rPr>
            </a:br>
            <a:r>
              <a:rPr lang="ar-TN" sz="4400" dirty="0" smtClean="0">
                <a:solidFill>
                  <a:schemeClr val="accent1">
                    <a:lumMod val="50000"/>
                  </a:schemeClr>
                </a:solidFill>
              </a:rPr>
              <a:t>المحور </a:t>
            </a:r>
            <a:r>
              <a:rPr lang="ar-TN" sz="4400" dirty="0" err="1" smtClean="0">
                <a:solidFill>
                  <a:schemeClr val="accent1">
                    <a:lumMod val="50000"/>
                  </a:schemeClr>
                </a:solidFill>
              </a:rPr>
              <a:t>الاول</a:t>
            </a:r>
            <a:r>
              <a:rPr lang="ar-TN" sz="4400" dirty="0" smtClean="0">
                <a:solidFill>
                  <a:schemeClr val="accent1">
                    <a:lumMod val="50000"/>
                  </a:schemeClr>
                </a:solidFill>
              </a:rPr>
              <a:t> – الإطار القانوني المنظم للتمويل العمومي</a:t>
            </a:r>
            <a:endParaRPr lang="fr-FR" sz="4400" dirty="0">
              <a:solidFill>
                <a:srgbClr val="C00000"/>
              </a:solidFill>
            </a:endParaRPr>
          </a:p>
        </p:txBody>
      </p:sp>
      <p:sp>
        <p:nvSpPr>
          <p:cNvPr id="3" name="Sous-titre 2"/>
          <p:cNvSpPr>
            <a:spLocks noGrp="1"/>
          </p:cNvSpPr>
          <p:nvPr>
            <p:ph type="subTitle" idx="1"/>
          </p:nvPr>
        </p:nvSpPr>
        <p:spPr/>
        <p:txBody>
          <a:bodyPr/>
          <a:lstStyle/>
          <a:p>
            <a:r>
              <a:rPr lang="ar-TN" sz="3200" b="1" dirty="0" smtClean="0"/>
              <a:t>مركز افادة</a:t>
            </a:r>
          </a:p>
          <a:p>
            <a:r>
              <a:rPr lang="ar-TN" dirty="0" smtClean="0"/>
              <a:t>الاسعد </a:t>
            </a:r>
            <a:r>
              <a:rPr lang="ar-TN" dirty="0" err="1" smtClean="0"/>
              <a:t>بوعتور</a:t>
            </a:r>
            <a:endParaRPr lang="ar-TN" dirty="0" smtClean="0"/>
          </a:p>
          <a:p>
            <a:r>
              <a:rPr lang="ar-TN" dirty="0" smtClean="0"/>
              <a:t>مراقب عام للمالية</a:t>
            </a:r>
            <a:endParaRPr lang="fr-FR" dirty="0"/>
          </a:p>
        </p:txBody>
      </p:sp>
    </p:spTree>
    <p:extLst>
      <p:ext uri="{BB962C8B-B14F-4D97-AF65-F5344CB8AC3E}">
        <p14:creationId xmlns:p14="http://schemas.microsoft.com/office/powerpoint/2010/main" xmlns="" val="620089174"/>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62263" y="2663157"/>
            <a:ext cx="10515600" cy="1325563"/>
          </a:xfrm>
        </p:spPr>
        <p:txBody>
          <a:bodyPr/>
          <a:lstStyle/>
          <a:p>
            <a:pPr algn="l" rtl="1"/>
            <a:r>
              <a:rPr lang="ar-TN" dirty="0" smtClean="0">
                <a:solidFill>
                  <a:schemeClr val="accent1">
                    <a:lumMod val="50000"/>
                  </a:schemeClr>
                </a:solidFill>
              </a:rPr>
              <a:t>2-الجهات المسندة للتمويل العمومي </a:t>
            </a:r>
            <a:r>
              <a:rPr lang="ar-TN" dirty="0" err="1" smtClean="0">
                <a:solidFill>
                  <a:schemeClr val="accent1">
                    <a:lumMod val="50000"/>
                  </a:schemeClr>
                </a:solidFill>
              </a:rPr>
              <a:t>و</a:t>
            </a:r>
            <a:r>
              <a:rPr lang="ar-TN" dirty="0" smtClean="0">
                <a:solidFill>
                  <a:schemeClr val="accent1">
                    <a:lumMod val="50000"/>
                  </a:schemeClr>
                </a:solidFill>
              </a:rPr>
              <a:t> الإجراءات المعتمدة</a:t>
            </a:r>
            <a:endParaRPr lang="fr-FR" dirty="0">
              <a:solidFill>
                <a:schemeClr val="accent1">
                  <a:lumMod val="50000"/>
                </a:schemeClr>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ar-TN" sz="3600" b="1" dirty="0" smtClean="0">
                <a:solidFill>
                  <a:srgbClr val="C00000"/>
                </a:solidFill>
              </a:rPr>
              <a:t>تذكير </a:t>
            </a:r>
            <a:r>
              <a:rPr lang="ar-TN" sz="3600" b="1" dirty="0" err="1" smtClean="0">
                <a:solidFill>
                  <a:srgbClr val="C00000"/>
                </a:solidFill>
              </a:rPr>
              <a:t>باهم</a:t>
            </a:r>
            <a:r>
              <a:rPr lang="ar-TN" sz="3600" b="1" dirty="0" smtClean="0">
                <a:solidFill>
                  <a:srgbClr val="C00000"/>
                </a:solidFill>
              </a:rPr>
              <a:t> </a:t>
            </a:r>
            <a:r>
              <a:rPr lang="ar-TN" sz="3600" b="1" dirty="0">
                <a:solidFill>
                  <a:srgbClr val="C00000"/>
                </a:solidFill>
              </a:rPr>
              <a:t>مقتضيات الأمر عدد 5183 لسنة 2013 المؤرخ في 18 نوفمبر 2013 المتعلق بضبط معايير وإجراءات وشروط إسناد التمويل العمومي للجمعيات</a:t>
            </a:r>
            <a:endParaRPr lang="fr-FR" sz="3600" dirty="0">
              <a:solidFill>
                <a:srgbClr val="C00000"/>
              </a:solidFill>
            </a:endParaRPr>
          </a:p>
        </p:txBody>
      </p:sp>
      <p:sp>
        <p:nvSpPr>
          <p:cNvPr id="3" name="Espace réservé du contenu 2"/>
          <p:cNvSpPr>
            <a:spLocks noGrp="1"/>
          </p:cNvSpPr>
          <p:nvPr>
            <p:ph idx="1"/>
          </p:nvPr>
        </p:nvSpPr>
        <p:spPr/>
        <p:txBody>
          <a:bodyPr>
            <a:normAutofit lnSpcReduction="10000"/>
          </a:bodyPr>
          <a:lstStyle/>
          <a:p>
            <a:endParaRPr lang="ar-TN" dirty="0" smtClean="0"/>
          </a:p>
          <a:p>
            <a:pPr algn="r" rtl="1"/>
            <a:r>
              <a:rPr lang="ar-TN" dirty="0" smtClean="0"/>
              <a:t>الجهات المسندة</a:t>
            </a:r>
          </a:p>
          <a:p>
            <a:pPr algn="r" rtl="1"/>
            <a:r>
              <a:rPr lang="ar-TN" dirty="0" smtClean="0"/>
              <a:t>طبيعة </a:t>
            </a:r>
            <a:r>
              <a:rPr lang="ar-TN" dirty="0" smtClean="0"/>
              <a:t>التمويل و آلياته</a:t>
            </a:r>
          </a:p>
          <a:p>
            <a:pPr lvl="1" algn="r" rtl="1"/>
            <a:r>
              <a:rPr lang="ar-SA" sz="1600" dirty="0" smtClean="0"/>
              <a:t>طلبات </a:t>
            </a:r>
            <a:r>
              <a:rPr lang="ar-SA" sz="1600" dirty="0"/>
              <a:t>مباشرة تتقدم بها الجمعيات</a:t>
            </a:r>
            <a:r>
              <a:rPr lang="fr-FR" sz="1600" dirty="0"/>
              <a:t>.</a:t>
            </a:r>
          </a:p>
          <a:p>
            <a:pPr lvl="1" algn="r" rtl="1"/>
            <a:r>
              <a:rPr lang="ar-SA" sz="1600" dirty="0" smtClean="0"/>
              <a:t>تنفيذ </a:t>
            </a:r>
            <a:r>
              <a:rPr lang="ar-SA" sz="1600" dirty="0"/>
              <a:t>مشاريع تندرج في مجال نشاط الهيكل العمومي </a:t>
            </a:r>
            <a:r>
              <a:rPr lang="ar-SA" sz="1600" dirty="0" smtClean="0"/>
              <a:t>تبعا </a:t>
            </a:r>
            <a:r>
              <a:rPr lang="ar-SA" sz="1600" dirty="0"/>
              <a:t>لدعوة للترشح يطلقها الهيكل العمومي المعني </a:t>
            </a:r>
            <a:endParaRPr lang="ar-TN" sz="1600" dirty="0" smtClean="0"/>
          </a:p>
          <a:p>
            <a:pPr lvl="1" algn="r" rtl="1"/>
            <a:r>
              <a:rPr lang="ar-SA" sz="1600" dirty="0" smtClean="0"/>
              <a:t> </a:t>
            </a:r>
            <a:r>
              <a:rPr lang="ar-SA" sz="1600" dirty="0"/>
              <a:t>تنفيذ مشاريع تندرج في مجال نشاط الهيكل العمومي </a:t>
            </a:r>
            <a:r>
              <a:rPr lang="ar-SA" sz="1600" dirty="0" smtClean="0"/>
              <a:t>تبعا </a:t>
            </a:r>
            <a:r>
              <a:rPr lang="ar-SA" sz="1600" dirty="0"/>
              <a:t>لاتفاقية شراكة بمبادرة من الجمعية</a:t>
            </a:r>
            <a:r>
              <a:rPr lang="fr-FR" sz="1600" dirty="0" smtClean="0"/>
              <a:t>.</a:t>
            </a:r>
            <a:endParaRPr lang="ar-TN" dirty="0" smtClean="0"/>
          </a:p>
          <a:p>
            <a:pPr algn="r" rtl="1"/>
            <a:r>
              <a:rPr lang="ar-TN" dirty="0" smtClean="0"/>
              <a:t>الوثائق و الشروط</a:t>
            </a:r>
          </a:p>
          <a:p>
            <a:pPr algn="r" rtl="1"/>
            <a:r>
              <a:rPr lang="ar-TN" dirty="0" smtClean="0"/>
              <a:t>اللجنة المختصة</a:t>
            </a:r>
          </a:p>
          <a:p>
            <a:pPr algn="r" rtl="1"/>
            <a:r>
              <a:rPr lang="ar-TN" dirty="0" smtClean="0"/>
              <a:t>التعاقد</a:t>
            </a:r>
          </a:p>
          <a:p>
            <a:pPr algn="r" rtl="1"/>
            <a:r>
              <a:rPr lang="ar-TN" dirty="0" smtClean="0"/>
              <a:t>المراقبة</a:t>
            </a:r>
          </a:p>
          <a:p>
            <a:endParaRPr lang="fr-FR" dirty="0"/>
          </a:p>
        </p:txBody>
      </p:sp>
    </p:spTree>
    <p:extLst>
      <p:ext uri="{BB962C8B-B14F-4D97-AF65-F5344CB8AC3E}">
        <p14:creationId xmlns:p14="http://schemas.microsoft.com/office/powerpoint/2010/main" xmlns="" val="4259452405"/>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TN" sz="3600" b="1" dirty="0" smtClean="0">
                <a:solidFill>
                  <a:srgbClr val="C00000"/>
                </a:solidFill>
              </a:rPr>
              <a:t>الجهات المسندة له </a:t>
            </a:r>
            <a:endParaRPr lang="fr-FR" sz="3600" b="1" dirty="0">
              <a:solidFill>
                <a:srgbClr val="C00000"/>
              </a:solidFill>
            </a:endParaRPr>
          </a:p>
        </p:txBody>
      </p:sp>
      <p:sp>
        <p:nvSpPr>
          <p:cNvPr id="3" name="Espace réservé du contenu 2"/>
          <p:cNvSpPr>
            <a:spLocks noGrp="1"/>
          </p:cNvSpPr>
          <p:nvPr>
            <p:ph idx="1"/>
          </p:nvPr>
        </p:nvSpPr>
        <p:spPr/>
        <p:txBody>
          <a:bodyPr>
            <a:normAutofit lnSpcReduction="10000"/>
          </a:bodyPr>
          <a:lstStyle/>
          <a:p>
            <a:pPr algn="r" rtl="1"/>
            <a:r>
              <a:rPr lang="ar-SA" b="1" dirty="0"/>
              <a:t>الفصل 2 –</a:t>
            </a:r>
            <a:r>
              <a:rPr lang="ar-SA" dirty="0"/>
              <a:t> يقصد بالتمويل العمومي المسند للجمعيات المبالغ المالية المخصصة ضمن ميزانية الدولة أو ميزانيات الجماعات المحلية أو المؤسسات ذات الصبغة الإدارية أو المؤسسات والمنشآت العمومية أو الشركات ذات المساهمات العمومية بنسبة تفوق 34% من رأس مالها أو المنشآت ذات الأغلبية العمومية بهدف دعم الجمعيات ومساعدتها على انجاز المشاريع وعلى تطوير نشاطها، وذلك على أساس الكفاءة وجدوى المشاريع والنشاطات</a:t>
            </a:r>
            <a:r>
              <a:rPr lang="fr-FR" dirty="0"/>
              <a:t>.</a:t>
            </a:r>
          </a:p>
          <a:p>
            <a:pPr algn="r" rtl="1"/>
            <a:r>
              <a:rPr lang="ar-SA" b="1" dirty="0"/>
              <a:t>الفصل 3 –</a:t>
            </a:r>
            <a:r>
              <a:rPr lang="ar-SA" dirty="0"/>
              <a:t> يسند التمويل العمومي للجمعيات:</a:t>
            </a:r>
            <a:endParaRPr lang="fr-FR" dirty="0"/>
          </a:p>
          <a:p>
            <a:pPr lvl="0" algn="r" rtl="1"/>
            <a:r>
              <a:rPr lang="ar-SA" dirty="0"/>
              <a:t>إما لتدعيم نشاطها وتطوير وسائل عملها تبعا لطلبات مباشرة تتقدم بها الجمعيات</a:t>
            </a:r>
            <a:r>
              <a:rPr lang="fr-FR" dirty="0"/>
              <a:t>.</a:t>
            </a:r>
          </a:p>
          <a:p>
            <a:pPr lvl="0" algn="r" rtl="1"/>
            <a:r>
              <a:rPr lang="ar-SA" dirty="0"/>
              <a:t>أو لتنفيذ مشاريع تندرج في مجال نشاط الهيكل العمومي وتهدف إلى تحقيق النفع العام وذلك إما تبعا لدعوة للترشح يطلقها الهيكل العمومي المعني أو تبعا لاتفاقية شراكة بمبادرة من الجمعية</a:t>
            </a:r>
            <a:r>
              <a:rPr lang="fr-FR" dirty="0"/>
              <a:t>.</a:t>
            </a:r>
          </a:p>
          <a:p>
            <a:pPr algn="r"/>
            <a:endParaRPr lang="fr-FR" dirty="0"/>
          </a:p>
        </p:txBody>
      </p:sp>
    </p:spTree>
    <p:extLst>
      <p:ext uri="{BB962C8B-B14F-4D97-AF65-F5344CB8AC3E}">
        <p14:creationId xmlns:p14="http://schemas.microsoft.com/office/powerpoint/2010/main" xmlns="" val="3243176821"/>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r" rtl="1">
              <a:buNone/>
            </a:pPr>
            <a:r>
              <a:rPr lang="ar-SA" b="1" dirty="0" smtClean="0">
                <a:solidFill>
                  <a:srgbClr val="00B050"/>
                </a:solidFill>
              </a:rPr>
              <a:t>الفصل 4 –</a:t>
            </a:r>
            <a:r>
              <a:rPr lang="ar-SA" dirty="0" smtClean="0">
                <a:solidFill>
                  <a:srgbClr val="00B050"/>
                </a:solidFill>
              </a:rPr>
              <a:t> يتولى كل هيكل عمومي، على معنى أحكام الفصل 2 من هذا الأمر، في بداية كل سنة ضبط المشاريع التي تكون موضوع دعوة للترشح</a:t>
            </a:r>
            <a:r>
              <a:rPr lang="fr-FR" dirty="0" smtClean="0">
                <a:solidFill>
                  <a:srgbClr val="00B050"/>
                </a:solidFill>
              </a:rPr>
              <a:t>.</a:t>
            </a:r>
          </a:p>
          <a:p>
            <a:pPr marL="0" indent="0" algn="r" rtl="1">
              <a:buNone/>
            </a:pPr>
            <a:r>
              <a:rPr lang="ar-SA" b="1" dirty="0" smtClean="0">
                <a:solidFill>
                  <a:srgbClr val="00B050"/>
                </a:solidFill>
              </a:rPr>
              <a:t>الفصل 5 – </a:t>
            </a:r>
            <a:r>
              <a:rPr lang="ar-SA" dirty="0" smtClean="0">
                <a:solidFill>
                  <a:srgbClr val="00B050"/>
                </a:solidFill>
              </a:rPr>
              <a:t>لا تخضع المشاريع المنجزة من قبل الجمعيات تطبيقا لأحكام هذا الأمر للتراتيب المتعلقة بالصفقات العمومية</a:t>
            </a:r>
            <a:r>
              <a:rPr lang="fr-FR" dirty="0" smtClean="0">
                <a:solidFill>
                  <a:srgbClr val="00B050"/>
                </a:solidFill>
              </a:rPr>
              <a:t>.</a:t>
            </a:r>
            <a:endParaRPr lang="ar-TN" dirty="0" smtClean="0">
              <a:solidFill>
                <a:srgbClr val="00B050"/>
              </a:solidFill>
            </a:endParaRPr>
          </a:p>
          <a:p>
            <a:pPr marL="0" indent="0" algn="r" rtl="1">
              <a:buNone/>
            </a:pPr>
            <a:r>
              <a:rPr lang="ar-SA" b="1" dirty="0"/>
              <a:t>الفصل 6 –</a:t>
            </a:r>
            <a:r>
              <a:rPr lang="ar-SA" dirty="0"/>
              <a:t> يشترط في الجمعية الراغبة في الحصول على تمويل عمومي:</a:t>
            </a:r>
            <a:endParaRPr lang="fr-FR" dirty="0"/>
          </a:p>
          <a:p>
            <a:pPr marL="0" lvl="0" indent="0" algn="r" rtl="1">
              <a:buNone/>
            </a:pPr>
            <a:r>
              <a:rPr lang="ar-SA" dirty="0"/>
              <a:t>أن تحترم في تكوينها وفي نشاطها أحكام المرسوم عدد 88 لسنة 2011 المؤرخ في 24 سبتمبر 2011 المتعلق بتنظيم الجمعيات،</a:t>
            </a:r>
            <a:endParaRPr lang="fr-FR" dirty="0"/>
          </a:p>
          <a:p>
            <a:pPr marL="0" lvl="0" indent="0" algn="r" rtl="1">
              <a:buNone/>
            </a:pPr>
            <a:r>
              <a:rPr lang="ar-SA" dirty="0"/>
              <a:t>أن تعتمد مبادئ الشفافية والديمقراطية في تسييرها الإداري والمالي،</a:t>
            </a:r>
            <a:endParaRPr lang="fr-FR" dirty="0"/>
          </a:p>
          <a:p>
            <a:pPr marL="0" lvl="0" indent="0" algn="r" rtl="1">
              <a:buNone/>
            </a:pPr>
            <a:r>
              <a:rPr lang="ar-SA" dirty="0"/>
              <a:t>أن تكون وضعيتها المالية سليمة تجاه إدارة الجباية والصناديق الاجتماعية</a:t>
            </a:r>
            <a:r>
              <a:rPr lang="fr-FR" dirty="0"/>
              <a:t>.</a:t>
            </a:r>
          </a:p>
          <a:p>
            <a:pPr marL="0" indent="0" algn="r" rtl="1">
              <a:buNone/>
            </a:pPr>
            <a:endParaRPr lang="fr-FR" dirty="0" smtClean="0"/>
          </a:p>
          <a:p>
            <a:pPr marL="0" indent="0">
              <a:buNone/>
            </a:pPr>
            <a:endParaRPr lang="fr-FR" dirty="0"/>
          </a:p>
        </p:txBody>
      </p:sp>
    </p:spTree>
    <p:extLst>
      <p:ext uri="{BB962C8B-B14F-4D97-AF65-F5344CB8AC3E}">
        <p14:creationId xmlns:p14="http://schemas.microsoft.com/office/powerpoint/2010/main" xmlns="" val="16240345"/>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TN" sz="3600" b="1" dirty="0" smtClean="0">
                <a:solidFill>
                  <a:srgbClr val="C00000"/>
                </a:solidFill>
              </a:rPr>
              <a:t>الوثائق المستوجبة</a:t>
            </a:r>
            <a:endParaRPr lang="fr-FR" sz="3600" b="1"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pPr marL="0" indent="0" algn="r" rtl="1">
              <a:buNone/>
            </a:pPr>
            <a:r>
              <a:rPr lang="ar-SA" b="1" dirty="0"/>
              <a:t>الفصل 7 –</a:t>
            </a:r>
            <a:r>
              <a:rPr lang="ar-SA" dirty="0"/>
              <a:t> يتعين على الجمعية الراغبة في الحصول على تمويل عمومي في إطار طلبات مباشرة أو في إطار المشاركة في إعلان الدعوة للترشح أو في إطار اتفاقية شراكة </a:t>
            </a:r>
            <a:r>
              <a:rPr lang="ar-SA" dirty="0" err="1"/>
              <a:t>لانجاز</a:t>
            </a:r>
            <a:r>
              <a:rPr lang="ar-SA" dirty="0"/>
              <a:t> مشاريع إرفاق مطلبها بالوثائق التالية</a:t>
            </a:r>
            <a:r>
              <a:rPr lang="fr-FR" dirty="0"/>
              <a:t>:</a:t>
            </a:r>
          </a:p>
          <a:p>
            <a:pPr lvl="0" algn="r" rtl="1"/>
            <a:r>
              <a:rPr lang="ar-SA" dirty="0"/>
              <a:t>النظام الأساسي للجمعية ونسخة من إعلان تكوين الجمعية بصورة قانونية وقائمة في مسيريها والوثائق المثبتة لمؤهلاتهم،</a:t>
            </a:r>
            <a:endParaRPr lang="fr-FR" dirty="0"/>
          </a:p>
          <a:p>
            <a:pPr lvl="0" algn="r" rtl="1"/>
            <a:r>
              <a:rPr lang="ar-SA" dirty="0"/>
              <a:t>قائمة فروعها ومكاتبها الجهوية إن وجدت وأسماء مسيريها،</a:t>
            </a:r>
            <a:endParaRPr lang="fr-FR" dirty="0"/>
          </a:p>
          <a:p>
            <a:pPr lvl="0" algn="r" rtl="1"/>
            <a:r>
              <a:rPr lang="ar-SA" dirty="0"/>
              <a:t>تقرير مراقب أو مراقبي الحسابات مؤشر عليه للسنة السابقة لتاريخ تقديم المطلب بالنسبة للجمعيات التي تتجاوز مواردها السنوية مائة ألف (100.000) دينار،</a:t>
            </a:r>
            <a:endParaRPr lang="fr-FR" dirty="0"/>
          </a:p>
          <a:p>
            <a:pPr lvl="0" algn="r" rtl="1"/>
            <a:r>
              <a:rPr lang="ar-SA" dirty="0"/>
              <a:t>نسخة من آخر تقرير موجه إلى دائرة المحاسبات بالنسبة للجمعيات المتحصلة على تمويل عمومي سابق تطبيقا لأحكام الفصل 44 من المرسوم عدد 88 لسنة 2011 المشار إليه أعلاه،</a:t>
            </a:r>
            <a:endParaRPr lang="fr-FR" dirty="0"/>
          </a:p>
          <a:p>
            <a:pPr lvl="0" algn="r" rtl="1"/>
            <a:r>
              <a:rPr lang="ar-SA" dirty="0"/>
              <a:t>آخر تقرير أدبي ومالي مصادق عليه من قبل الجلسة العامة،</a:t>
            </a:r>
            <a:endParaRPr lang="fr-FR" dirty="0"/>
          </a:p>
          <a:p>
            <a:pPr algn="r"/>
            <a:endParaRPr lang="fr-FR" dirty="0"/>
          </a:p>
        </p:txBody>
      </p:sp>
    </p:spTree>
    <p:extLst>
      <p:ext uri="{BB962C8B-B14F-4D97-AF65-F5344CB8AC3E}">
        <p14:creationId xmlns:p14="http://schemas.microsoft.com/office/powerpoint/2010/main" xmlns="" val="1152477959"/>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lvl="0" algn="r" rtl="1"/>
            <a:r>
              <a:rPr lang="ar-SA" dirty="0"/>
              <a:t>نسخة من سجل النشاطات والمشاريع وسجل المساعدات والتبرعات والهبات والوصايا المنصوص عليهما بالفصل 40 من المرسوم عدد 88 لسنة 2011 المشار إليه أعلاه،</a:t>
            </a:r>
            <a:r>
              <a:rPr lang="fr-FR" dirty="0"/>
              <a:t> </a:t>
            </a:r>
          </a:p>
          <a:p>
            <a:pPr lvl="0" algn="r" rtl="1"/>
            <a:r>
              <a:rPr lang="ar-SA" dirty="0"/>
              <a:t>نسخة من آخر محضر جلسة انتخابية لهياكل تسيير الجمعية،</a:t>
            </a:r>
            <a:endParaRPr lang="fr-FR" dirty="0"/>
          </a:p>
          <a:p>
            <a:pPr lvl="0" algn="r" rtl="1"/>
            <a:r>
              <a:rPr lang="ar-SA" dirty="0">
                <a:solidFill>
                  <a:srgbClr val="00B050"/>
                </a:solidFill>
              </a:rPr>
              <a:t>الوثائق المثبتة لسلامة وضعية الجمعية تجاه إدارة الجباية والصناديق الاجتماعية،</a:t>
            </a:r>
            <a:endParaRPr lang="fr-FR" dirty="0">
              <a:solidFill>
                <a:srgbClr val="00B050"/>
              </a:solidFill>
            </a:endParaRPr>
          </a:p>
          <a:p>
            <a:pPr lvl="0" algn="r" rtl="1"/>
            <a:r>
              <a:rPr lang="ar-SA" dirty="0"/>
              <a:t>الوثائق المثبتة لتقيد الجمعية بمقتضيات الفصل 41 من المرسوم عدد 88 لسنة 2011 المتعلق بتنظيم الجمعيات، في صورة تلقيها لهبات أو تبرعات أو مساعدات أجنبية،</a:t>
            </a:r>
            <a:endParaRPr lang="fr-FR" dirty="0"/>
          </a:p>
          <a:p>
            <a:pPr lvl="0" algn="r" rtl="1"/>
            <a:r>
              <a:rPr lang="ar-SA" dirty="0"/>
              <a:t>وثيقة التزام تسحب من إدارة الهيكل العمومي المعني، ويتم التعريف بالإمضاء عليها، وتتضمن الالتزام بإرجاع مبلغ التمويل العمومي في صورة الحصول على تمويل موازي من هيكل عمومي آخر بعنوان نفس المشروع أو نفس النشاط</a:t>
            </a:r>
            <a:r>
              <a:rPr lang="fr-FR" dirty="0"/>
              <a:t>.</a:t>
            </a:r>
          </a:p>
          <a:p>
            <a:endParaRPr lang="fr-FR" dirty="0"/>
          </a:p>
        </p:txBody>
      </p:sp>
    </p:spTree>
    <p:extLst>
      <p:ext uri="{BB962C8B-B14F-4D97-AF65-F5344CB8AC3E}">
        <p14:creationId xmlns:p14="http://schemas.microsoft.com/office/powerpoint/2010/main" xmlns="" val="3683208978"/>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pPr marL="0" indent="0" algn="r" rtl="1">
              <a:buNone/>
            </a:pPr>
            <a:r>
              <a:rPr lang="ar-SA" b="1" dirty="0"/>
              <a:t>الفصل 8 –</a:t>
            </a:r>
            <a:r>
              <a:rPr lang="ar-SA" dirty="0"/>
              <a:t> يتعين على الجمعيات الراغبة في الحصول على تمويل عمومي في إطار طلبات مباشرة تقديم تقرير مفصل حول موارد الجمعية وتدقيق أوجه الاستعمالات التي سيخصص لها التمويل العمومي المطلوب</a:t>
            </a:r>
            <a:r>
              <a:rPr lang="fr-FR" dirty="0"/>
              <a:t>.</a:t>
            </a:r>
          </a:p>
          <a:p>
            <a:pPr marL="0" indent="0" algn="r" rtl="1">
              <a:buNone/>
            </a:pPr>
            <a:r>
              <a:rPr lang="ar-SA" dirty="0"/>
              <a:t>ولا يجب أن يتجاوز التمويل العمومي المسند في إطار الطلبات المباشرة سقفا يتم ضبطه من قبل الهيكل العمومي بناء على رأي اللجنة المنصوص عليها بالفصل 10 من هذا الأمر</a:t>
            </a:r>
            <a:r>
              <a:rPr lang="fr-FR" dirty="0"/>
              <a:t>.</a:t>
            </a:r>
          </a:p>
          <a:p>
            <a:pPr marL="0" indent="0" algn="r" rtl="1">
              <a:buNone/>
            </a:pPr>
            <a:r>
              <a:rPr lang="ar-SA" b="1" dirty="0"/>
              <a:t>الفصل 9 –</a:t>
            </a:r>
            <a:r>
              <a:rPr lang="ar-SA" dirty="0"/>
              <a:t> علاوة على الوثائق المذكورة بالفصل 7 من هذا الأمر، يتعين على كل جمعية ترغب في الحصول على تمويل عمومي في إطار المشاركة في إعلان الدعوة للترشح أو في إطار اتفاقية شراكة لإنجاز مشاريع محددة مد الهيكل العمومي بالمعطيات التالية</a:t>
            </a:r>
            <a:r>
              <a:rPr lang="fr-FR" dirty="0"/>
              <a:t> :</a:t>
            </a:r>
          </a:p>
          <a:p>
            <a:pPr marL="0" lvl="0" indent="0" algn="r" rtl="1"/>
            <a:r>
              <a:rPr lang="ar-SA" dirty="0"/>
              <a:t>دراسة اقتصادية للمشروع، بما في ذلك المتطلبات المادية والمالية لإنجازه،</a:t>
            </a:r>
            <a:endParaRPr lang="fr-FR" dirty="0"/>
          </a:p>
          <a:p>
            <a:pPr marL="0" lvl="0" indent="0" algn="r" rtl="1"/>
            <a:r>
              <a:rPr lang="ar-SA" dirty="0"/>
              <a:t>رزنامة التنفيذ وتكلفة كل مرحلة،</a:t>
            </a:r>
            <a:endParaRPr lang="fr-FR" dirty="0"/>
          </a:p>
          <a:p>
            <a:pPr marL="0" lvl="0" indent="0" algn="r" rtl="1"/>
            <a:r>
              <a:rPr lang="ar-SA" dirty="0"/>
              <a:t>هيكل تمويل المشروع بما في ذلك حجم المساعدة المطلوبة ونسبة التمويل الذاتي للجمعية،</a:t>
            </a:r>
            <a:endParaRPr lang="fr-FR" dirty="0"/>
          </a:p>
          <a:p>
            <a:pPr marL="0" lvl="0" indent="0" algn="r" rtl="1"/>
            <a:r>
              <a:rPr lang="ar-SA" dirty="0"/>
              <a:t>التمشي المقترح لإنجاز المشروع والنتائج الكمية والنوعية المرتقبة من انجازه،</a:t>
            </a:r>
            <a:endParaRPr lang="fr-FR" dirty="0"/>
          </a:p>
          <a:p>
            <a:pPr marL="0" lvl="0" indent="0" algn="r" rtl="1"/>
            <a:r>
              <a:rPr lang="ar-SA" dirty="0"/>
              <a:t>السيرة الذاتية لأعضاء الفريق الذي سيشرف على تنفيذ المشروع</a:t>
            </a:r>
            <a:r>
              <a:rPr lang="fr-FR" dirty="0"/>
              <a:t>.</a:t>
            </a:r>
          </a:p>
          <a:p>
            <a:pPr marL="0" indent="0" algn="r">
              <a:buNone/>
            </a:pPr>
            <a:endParaRPr lang="fr-FR" dirty="0"/>
          </a:p>
        </p:txBody>
      </p:sp>
    </p:spTree>
    <p:extLst>
      <p:ext uri="{BB962C8B-B14F-4D97-AF65-F5344CB8AC3E}">
        <p14:creationId xmlns:p14="http://schemas.microsoft.com/office/powerpoint/2010/main" xmlns="" val="2324908222"/>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TN" sz="3600" b="1" dirty="0" smtClean="0">
                <a:solidFill>
                  <a:srgbClr val="C00000"/>
                </a:solidFill>
              </a:rPr>
              <a:t>اللجنة المختصة في دراسة و إقرار التمويل</a:t>
            </a:r>
            <a:endParaRPr lang="fr-FR" sz="3600" b="1" dirty="0">
              <a:solidFill>
                <a:srgbClr val="C00000"/>
              </a:solidFill>
            </a:endParaRPr>
          </a:p>
        </p:txBody>
      </p:sp>
      <p:sp>
        <p:nvSpPr>
          <p:cNvPr id="3" name="Espace réservé du contenu 2"/>
          <p:cNvSpPr>
            <a:spLocks noGrp="1"/>
          </p:cNvSpPr>
          <p:nvPr>
            <p:ph idx="1"/>
          </p:nvPr>
        </p:nvSpPr>
        <p:spPr/>
        <p:txBody>
          <a:bodyPr>
            <a:normAutofit fontScale="92500" lnSpcReduction="20000"/>
          </a:bodyPr>
          <a:lstStyle/>
          <a:p>
            <a:pPr marL="0" indent="0" algn="r" rtl="1">
              <a:buNone/>
            </a:pPr>
            <a:r>
              <a:rPr lang="ar-SA" b="1" dirty="0"/>
              <a:t>الفصل 10 –</a:t>
            </a:r>
            <a:r>
              <a:rPr lang="ar-SA" dirty="0"/>
              <a:t> تحدث لجنة فنية على مستوى كل هيكل عمومي خاضع لأحكام هذا الأمر تتولى النظر في مطالب الحصول على التمويل العمومي بما في ذلك الطلبات المباشرة وتقييمها والبت فيها وتحديد مبلغ التمويل العمومي الذي يمكن إسناده</a:t>
            </a:r>
            <a:r>
              <a:rPr lang="fr-FR" dirty="0"/>
              <a:t>.</a:t>
            </a:r>
          </a:p>
          <a:p>
            <a:pPr marL="0" indent="0" algn="r" rtl="1">
              <a:buNone/>
            </a:pPr>
            <a:r>
              <a:rPr lang="ar-SA" dirty="0"/>
              <a:t>تتركب اللجنة الفنية من رئيس الهيكل العمومي أو من ينوبه بصفة رئيس وممثلين عن الإدارات المعنية التابعة للهيكل العمومي وممثل عن سلطة الإشراف ومراقب المصاريف العمومية بصفة أعضاء</a:t>
            </a:r>
            <a:r>
              <a:rPr lang="fr-FR" dirty="0"/>
              <a:t>.</a:t>
            </a:r>
          </a:p>
          <a:p>
            <a:pPr marL="0" indent="0" algn="r" rtl="1">
              <a:buNone/>
            </a:pPr>
            <a:r>
              <a:rPr lang="ar-SA" dirty="0"/>
              <a:t>يعوض مراقب المصاريف العمومية بمراقب الدولة بالنسبة للجنة الفنية المحدثة على مستوى المؤسسات التي لا تكتسي صبغة إدارية والمنشآت العمومية</a:t>
            </a:r>
            <a:r>
              <a:rPr lang="fr-FR" dirty="0"/>
              <a:t>.</a:t>
            </a:r>
          </a:p>
          <a:p>
            <a:pPr marL="0" indent="0" algn="r" rtl="1">
              <a:buNone/>
            </a:pPr>
            <a:r>
              <a:rPr lang="ar-SA" dirty="0"/>
              <a:t>وبالنسبة للشركات ذات المساهمات العمومية بنسبة تفوق 34% من رأس مالها تتركب اللجنة الفنية من رئيس الهيكل أو من ينوبه بصفة رئيس وممثل عن مجلس الإدارة وممثل عن المصلحة المكلفة بالعمل الاجتماعي بالشركة وممثل عن المنشأة الأم</a:t>
            </a:r>
            <a:r>
              <a:rPr lang="fr-FR" dirty="0"/>
              <a:t>.</a:t>
            </a:r>
          </a:p>
          <a:p>
            <a:pPr marL="0" indent="0" algn="r" rtl="1">
              <a:buNone/>
            </a:pPr>
            <a:r>
              <a:rPr lang="ar-SA" dirty="0"/>
              <a:t>وبالنسبة للشركات ذات الأغلبية العمومية تتركب اللجنة الفنية من رئيس الهيكل أو من ينوبه بصفة رئيس وممثل عن المنشأة العمومية وممثل عن المصلحة المكلفة بالعمل الاجتماعي بالشركة</a:t>
            </a:r>
            <a:r>
              <a:rPr lang="fr-FR" dirty="0"/>
              <a:t>.</a:t>
            </a:r>
          </a:p>
          <a:p>
            <a:pPr marL="0" indent="0" algn="r">
              <a:buNone/>
            </a:pPr>
            <a:endParaRPr lang="fr-FR" dirty="0"/>
          </a:p>
        </p:txBody>
      </p:sp>
    </p:spTree>
    <p:extLst>
      <p:ext uri="{BB962C8B-B14F-4D97-AF65-F5344CB8AC3E}">
        <p14:creationId xmlns:p14="http://schemas.microsoft.com/office/powerpoint/2010/main" xmlns="" val="4104964176"/>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r" rtl="1">
              <a:buNone/>
            </a:pPr>
            <a:r>
              <a:rPr lang="ar-SA" b="1" dirty="0"/>
              <a:t>الفصل 11 – </a:t>
            </a:r>
            <a:r>
              <a:rPr lang="ar-SA" dirty="0"/>
              <a:t>يسند التمويل العمومي للجمعيات في إطار الدعوة للترشح أو في إطار اتفاقية شراكة باعتماد منهجية اختيار على أساس المعايير التالية:</a:t>
            </a:r>
            <a:endParaRPr lang="fr-FR" dirty="0"/>
          </a:p>
          <a:p>
            <a:pPr marL="0" lvl="0" indent="0" algn="r" rtl="1">
              <a:buNone/>
            </a:pPr>
            <a:r>
              <a:rPr lang="ar-SA" dirty="0"/>
              <a:t>النتائج الكمية والنوعية المرتقبة من انجاز المشروع،</a:t>
            </a:r>
            <a:endParaRPr lang="fr-FR" dirty="0"/>
          </a:p>
          <a:p>
            <a:pPr marL="0" lvl="0" indent="0" algn="r" rtl="1">
              <a:buNone/>
            </a:pPr>
            <a:r>
              <a:rPr lang="ar-SA" dirty="0"/>
              <a:t>التمشي المقترح لإنجاز المشروع وآجال التنفيذ المقترحة،</a:t>
            </a:r>
            <a:endParaRPr lang="fr-FR" dirty="0"/>
          </a:p>
          <a:p>
            <a:pPr marL="0" lvl="0" indent="0" algn="r" rtl="1">
              <a:buNone/>
            </a:pPr>
            <a:r>
              <a:rPr lang="ar-SA" dirty="0"/>
              <a:t>عدد فروعها وعدد منخرطيها وعدد أجرائها،</a:t>
            </a:r>
            <a:endParaRPr lang="fr-FR" dirty="0"/>
          </a:p>
          <a:p>
            <a:pPr marL="0" lvl="0" indent="0" algn="r" rtl="1">
              <a:buNone/>
            </a:pPr>
            <a:r>
              <a:rPr lang="ar-SA" dirty="0"/>
              <a:t>الكفاءة والتجربة العملية لمسيري الجمعية وللفريق المشرف على تنفيذ المشروع،</a:t>
            </a:r>
            <a:endParaRPr lang="fr-FR" dirty="0"/>
          </a:p>
          <a:p>
            <a:pPr marL="0" lvl="0" indent="0" algn="r" rtl="1">
              <a:buNone/>
            </a:pPr>
            <a:r>
              <a:rPr lang="ar-SA" dirty="0"/>
              <a:t>مشاركة الجمعية في الندوات والدورات التكوينية</a:t>
            </a:r>
            <a:r>
              <a:rPr lang="fr-FR" dirty="0"/>
              <a:t>. </a:t>
            </a:r>
          </a:p>
          <a:p>
            <a:pPr marL="0" indent="0" algn="r">
              <a:buNone/>
            </a:pPr>
            <a:endParaRPr lang="fr-FR" dirty="0"/>
          </a:p>
        </p:txBody>
      </p:sp>
    </p:spTree>
    <p:extLst>
      <p:ext uri="{BB962C8B-B14F-4D97-AF65-F5344CB8AC3E}">
        <p14:creationId xmlns:p14="http://schemas.microsoft.com/office/powerpoint/2010/main" xmlns="" val="1226129168"/>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TN" sz="3600" b="1" dirty="0" smtClean="0">
                <a:solidFill>
                  <a:srgbClr val="C00000"/>
                </a:solidFill>
              </a:rPr>
              <a:t>الدعوة للترشح</a:t>
            </a:r>
            <a:endParaRPr lang="fr-FR" sz="3600" b="1" dirty="0">
              <a:solidFill>
                <a:srgbClr val="C00000"/>
              </a:solidFill>
            </a:endParaRPr>
          </a:p>
        </p:txBody>
      </p:sp>
      <p:sp>
        <p:nvSpPr>
          <p:cNvPr id="3" name="Espace réservé du contenu 2"/>
          <p:cNvSpPr>
            <a:spLocks noGrp="1"/>
          </p:cNvSpPr>
          <p:nvPr>
            <p:ph idx="1"/>
          </p:nvPr>
        </p:nvSpPr>
        <p:spPr/>
        <p:txBody>
          <a:bodyPr/>
          <a:lstStyle/>
          <a:p>
            <a:pPr marL="0" indent="0" algn="r" rtl="1">
              <a:buNone/>
            </a:pPr>
            <a:r>
              <a:rPr lang="ar-SA" b="1" dirty="0">
                <a:solidFill>
                  <a:srgbClr val="00B050"/>
                </a:solidFill>
              </a:rPr>
              <a:t>الفصل 14 –</a:t>
            </a:r>
            <a:r>
              <a:rPr lang="ar-SA" dirty="0">
                <a:solidFill>
                  <a:srgbClr val="00B050"/>
                </a:solidFill>
              </a:rPr>
              <a:t> تنشر الدعوة للترشح بوسائل الإعلام المكتوبة </a:t>
            </a:r>
            <a:r>
              <a:rPr lang="ar-SA" b="1" dirty="0">
                <a:solidFill>
                  <a:srgbClr val="00B050"/>
                </a:solidFill>
              </a:rPr>
              <a:t>عشرون يوما (20) على الأقل من تاريخ فتح باب الترشحات من قبل الهيكل العمومي المعني</a:t>
            </a:r>
            <a:r>
              <a:rPr lang="ar-SA" dirty="0">
                <a:solidFill>
                  <a:srgbClr val="00B050"/>
                </a:solidFill>
              </a:rPr>
              <a:t> وبالموقع الالكتروني الخاص به إن وجد</a:t>
            </a:r>
            <a:r>
              <a:rPr lang="fr-FR" dirty="0">
                <a:solidFill>
                  <a:srgbClr val="00B050"/>
                </a:solidFill>
              </a:rPr>
              <a:t>.</a:t>
            </a:r>
          </a:p>
          <a:p>
            <a:pPr marL="0" indent="0" algn="r" rtl="1">
              <a:buNone/>
            </a:pPr>
            <a:r>
              <a:rPr lang="ar-SA" dirty="0"/>
              <a:t>ويتضمن الإعلان خاصة ما يلي:</a:t>
            </a:r>
            <a:endParaRPr lang="fr-FR" dirty="0"/>
          </a:p>
          <a:p>
            <a:pPr marL="0" lvl="0" indent="0" algn="r" rtl="1">
              <a:buNone/>
            </a:pPr>
            <a:r>
              <a:rPr lang="ar-SA" dirty="0"/>
              <a:t>موضوع المشروع المزمع تكليف الجمعية أو الجمعيات بإنجازه،</a:t>
            </a:r>
            <a:endParaRPr lang="fr-FR" dirty="0"/>
          </a:p>
          <a:p>
            <a:pPr marL="0" lvl="0" indent="0" algn="r" rtl="1">
              <a:buNone/>
            </a:pPr>
            <a:r>
              <a:rPr lang="ar-SA" dirty="0"/>
              <a:t>الوثائق التي يتعين تقديمها بالإضافة إلى تلك المنصوص عليها بالفصلين 7 و9 من هذا الأمر،</a:t>
            </a:r>
            <a:endParaRPr lang="fr-FR" dirty="0"/>
          </a:p>
          <a:p>
            <a:pPr marL="0" lvl="0" indent="0" algn="r" rtl="1">
              <a:buNone/>
            </a:pPr>
            <a:r>
              <a:rPr lang="ar-SA" dirty="0"/>
              <a:t>تاريخ فتح وغلق باب الترشحات،</a:t>
            </a:r>
            <a:endParaRPr lang="fr-FR" dirty="0"/>
          </a:p>
          <a:p>
            <a:pPr marL="0" lvl="0" indent="0" algn="r" rtl="1">
              <a:buNone/>
            </a:pPr>
            <a:r>
              <a:rPr lang="ar-SA" dirty="0"/>
              <a:t>معايير الاختيار</a:t>
            </a:r>
            <a:r>
              <a:rPr lang="fr-FR" dirty="0"/>
              <a:t>.</a:t>
            </a:r>
          </a:p>
        </p:txBody>
      </p:sp>
    </p:spTree>
    <p:extLst>
      <p:ext uri="{BB962C8B-B14F-4D97-AF65-F5344CB8AC3E}">
        <p14:creationId xmlns:p14="http://schemas.microsoft.com/office/powerpoint/2010/main" xmlns="" val="4293698697"/>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TN" b="1" dirty="0" smtClean="0">
                <a:solidFill>
                  <a:srgbClr val="C00000"/>
                </a:solidFill>
              </a:rPr>
              <a:t>النصوص المنظمة للتمويل العمومي للجمعيات</a:t>
            </a:r>
            <a:endParaRPr lang="fr-FR" b="1" dirty="0">
              <a:solidFill>
                <a:srgbClr val="C00000"/>
              </a:solidFill>
            </a:endParaRPr>
          </a:p>
        </p:txBody>
      </p:sp>
      <p:sp>
        <p:nvSpPr>
          <p:cNvPr id="3" name="Espace réservé du contenu 2"/>
          <p:cNvSpPr>
            <a:spLocks noGrp="1"/>
          </p:cNvSpPr>
          <p:nvPr>
            <p:ph idx="1"/>
          </p:nvPr>
        </p:nvSpPr>
        <p:spPr>
          <a:xfrm>
            <a:off x="838200" y="2627289"/>
            <a:ext cx="10515600" cy="3549673"/>
          </a:xfrm>
        </p:spPr>
        <p:txBody>
          <a:bodyPr/>
          <a:lstStyle/>
          <a:p>
            <a:pPr algn="r" rtl="1"/>
            <a:r>
              <a:rPr lang="ar-TN" dirty="0"/>
              <a:t>ال</a:t>
            </a:r>
            <a:r>
              <a:rPr lang="ar-SA" dirty="0"/>
              <a:t>مرسوم عدد 88 لسنة 2011 </a:t>
            </a:r>
            <a:r>
              <a:rPr lang="ar-TN" dirty="0"/>
              <a:t>ال</a:t>
            </a:r>
            <a:r>
              <a:rPr lang="ar-SA" dirty="0"/>
              <a:t>مؤرخ في 24 سبتمبر 2011 </a:t>
            </a:r>
            <a:r>
              <a:rPr lang="ar-TN" dirty="0"/>
              <a:t>الم</a:t>
            </a:r>
            <a:r>
              <a:rPr lang="ar-SA" dirty="0"/>
              <a:t>تعلق بتنظيم </a:t>
            </a:r>
            <a:r>
              <a:rPr lang="ar-SA" dirty="0" smtClean="0"/>
              <a:t>الجمعيات</a:t>
            </a:r>
            <a:endParaRPr lang="ar-TN" dirty="0" smtClean="0"/>
          </a:p>
          <a:p>
            <a:pPr algn="r" rtl="1"/>
            <a:r>
              <a:rPr lang="ar-TN" dirty="0"/>
              <a:t>الأمر عدد 5183 لسنة 2013 المؤرخ في 18 نوفمبر 2013 المتعلق بضبط معايير وإجراءات وشروط إسناد التمويل العمومي </a:t>
            </a:r>
            <a:r>
              <a:rPr lang="ar-TN" dirty="0" smtClean="0"/>
              <a:t>للجمعيات</a:t>
            </a:r>
            <a:endParaRPr lang="fr-FR" dirty="0" smtClean="0"/>
          </a:p>
          <a:p>
            <a:pPr algn="r" rtl="1"/>
            <a:r>
              <a:rPr lang="ar-TN" dirty="0" smtClean="0"/>
              <a:t>الامر الحكومي عدد 586 المؤرخ في 17 ماي 2016 </a:t>
            </a:r>
            <a:r>
              <a:rPr lang="ar-TN"/>
              <a:t>المتمم </a:t>
            </a:r>
            <a:r>
              <a:rPr lang="ar-TN" smtClean="0"/>
              <a:t>للأمر </a:t>
            </a:r>
            <a:r>
              <a:rPr lang="ar-TN" dirty="0"/>
              <a:t>عدد 5183 لسنة 2013</a:t>
            </a:r>
            <a:endParaRPr lang="fr-FR" dirty="0"/>
          </a:p>
        </p:txBody>
      </p:sp>
    </p:spTree>
    <p:extLst>
      <p:ext uri="{BB962C8B-B14F-4D97-AF65-F5344CB8AC3E}">
        <p14:creationId xmlns:p14="http://schemas.microsoft.com/office/powerpoint/2010/main" xmlns="" val="2202567630"/>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TN" sz="3600" b="1" dirty="0" smtClean="0">
                <a:solidFill>
                  <a:srgbClr val="C00000"/>
                </a:solidFill>
              </a:rPr>
              <a:t>الافصاح</a:t>
            </a:r>
            <a:endParaRPr lang="fr-FR" sz="3600" b="1" dirty="0">
              <a:solidFill>
                <a:srgbClr val="C00000"/>
              </a:solidFill>
            </a:endParaRPr>
          </a:p>
        </p:txBody>
      </p:sp>
      <p:sp>
        <p:nvSpPr>
          <p:cNvPr id="3" name="Espace réservé du contenu 2"/>
          <p:cNvSpPr>
            <a:spLocks noGrp="1"/>
          </p:cNvSpPr>
          <p:nvPr>
            <p:ph idx="1"/>
          </p:nvPr>
        </p:nvSpPr>
        <p:spPr/>
        <p:txBody>
          <a:bodyPr>
            <a:normAutofit/>
          </a:bodyPr>
          <a:lstStyle/>
          <a:p>
            <a:pPr marL="0" indent="0" algn="r" rtl="1">
              <a:buNone/>
            </a:pPr>
            <a:r>
              <a:rPr lang="ar-SA" b="1" dirty="0">
                <a:solidFill>
                  <a:srgbClr val="00B050"/>
                </a:solidFill>
              </a:rPr>
              <a:t>الفصل 19 –</a:t>
            </a:r>
            <a:r>
              <a:rPr lang="ar-SA" dirty="0">
                <a:solidFill>
                  <a:srgbClr val="00B050"/>
                </a:solidFill>
              </a:rPr>
              <a:t> يرفع الهيكل العمومي المعني وجوبا لوزارة الإشراف والكتابة العامة للحكومة ولوزارة المالية ولدائرة المحاسبات تقريرا سنويا يتضمن حجم التمويل العمومي المسند لكل جمعية وقائمة الجمعيات المستفيدة وأوجه إسناده</a:t>
            </a:r>
            <a:r>
              <a:rPr lang="fr-FR" dirty="0">
                <a:solidFill>
                  <a:srgbClr val="00B050"/>
                </a:solidFill>
              </a:rPr>
              <a:t>.</a:t>
            </a:r>
          </a:p>
          <a:p>
            <a:pPr marL="0" indent="0" algn="r" rtl="1">
              <a:buNone/>
            </a:pPr>
            <a:r>
              <a:rPr lang="ar-SA" b="1" dirty="0">
                <a:solidFill>
                  <a:srgbClr val="00B050"/>
                </a:solidFill>
              </a:rPr>
              <a:t>الفصل 20 –</a:t>
            </a:r>
            <a:r>
              <a:rPr lang="ar-SA" dirty="0">
                <a:solidFill>
                  <a:srgbClr val="00B050"/>
                </a:solidFill>
              </a:rPr>
              <a:t> ترفع الجمعيات المنتفعة بالتمويل العمومي، في إطار الدعوة للترشح أو في إطار اتفاقية شراكة، وجوبا إلى الهيكل العمومي المعني وإلى وزارة المالية تقريرا سنويا حول استعمال الأموال العمومية المنتفع بها وتقدم إنجازها للمشاريع التي استفادت بعنوانها بتمويل عمومي</a:t>
            </a:r>
            <a:r>
              <a:rPr lang="fr-FR" dirty="0" smtClean="0">
                <a:solidFill>
                  <a:srgbClr val="00B050"/>
                </a:solidFill>
              </a:rPr>
              <a:t>.</a:t>
            </a:r>
            <a:endParaRPr lang="fr-FR" dirty="0">
              <a:solidFill>
                <a:srgbClr val="00B050"/>
              </a:solidFill>
            </a:endParaRPr>
          </a:p>
        </p:txBody>
      </p:sp>
    </p:spTree>
    <p:extLst>
      <p:ext uri="{BB962C8B-B14F-4D97-AF65-F5344CB8AC3E}">
        <p14:creationId xmlns:p14="http://schemas.microsoft.com/office/powerpoint/2010/main" xmlns="" val="1665725420"/>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6167" y="2723315"/>
            <a:ext cx="10515600" cy="1325563"/>
          </a:xfrm>
        </p:spPr>
        <p:txBody>
          <a:bodyPr/>
          <a:lstStyle/>
          <a:p>
            <a:pPr algn="r"/>
            <a:r>
              <a:rPr lang="ar-TN" dirty="0" smtClean="0">
                <a:solidFill>
                  <a:schemeClr val="accent1">
                    <a:lumMod val="50000"/>
                  </a:schemeClr>
                </a:solidFill>
              </a:rPr>
              <a:t>3- الصيغ القانونية للتمويل العمومي</a:t>
            </a:r>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TN" sz="3600" b="1" dirty="0" smtClean="0">
                <a:solidFill>
                  <a:srgbClr val="C00000"/>
                </a:solidFill>
              </a:rPr>
              <a:t>التعاقد</a:t>
            </a:r>
            <a:endParaRPr lang="fr-FR" sz="3600" b="1" dirty="0">
              <a:solidFill>
                <a:srgbClr val="C00000"/>
              </a:solidFill>
            </a:endParaRPr>
          </a:p>
        </p:txBody>
      </p:sp>
      <p:sp>
        <p:nvSpPr>
          <p:cNvPr id="3" name="Espace réservé du contenu 2"/>
          <p:cNvSpPr>
            <a:spLocks noGrp="1"/>
          </p:cNvSpPr>
          <p:nvPr>
            <p:ph idx="1"/>
          </p:nvPr>
        </p:nvSpPr>
        <p:spPr/>
        <p:txBody>
          <a:bodyPr>
            <a:normAutofit lnSpcReduction="10000"/>
          </a:bodyPr>
          <a:lstStyle/>
          <a:p>
            <a:pPr marL="0" indent="0" algn="r" rtl="1">
              <a:buNone/>
            </a:pPr>
            <a:r>
              <a:rPr lang="ar-SA" b="1" dirty="0"/>
              <a:t>الفصل 12 –</a:t>
            </a:r>
            <a:r>
              <a:rPr lang="ar-SA" dirty="0"/>
              <a:t> يصرف التمويل العمومي بمقتضى مقرر من رئيس الهيكل العمومي المعني بناء على الرأي المطابق للجنة الفنية المحدثة بالفصل 10 من هذا الأمر</a:t>
            </a:r>
            <a:r>
              <a:rPr lang="fr-FR" dirty="0"/>
              <a:t>.</a:t>
            </a:r>
          </a:p>
          <a:p>
            <a:pPr marL="0" indent="0" algn="r" rtl="1">
              <a:buNone/>
            </a:pPr>
            <a:r>
              <a:rPr lang="ar-SA" dirty="0"/>
              <a:t>وبالنسبة للتمويل العمومي المسند </a:t>
            </a:r>
            <a:r>
              <a:rPr lang="ar-SA" u="sng" dirty="0"/>
              <a:t>في إطار الدعوة للترشح أو في إطار اتفاقيات الشراكة</a:t>
            </a:r>
            <a:r>
              <a:rPr lang="ar-SA" dirty="0"/>
              <a:t>، يرفق المقرر المتعلق بصرف التمويل العمومي بعقد يبرم بين رئيس الهيكل العمومي المعني ورئيس الجمعية التي تم الاختيار عليها يتضمن </a:t>
            </a:r>
            <a:r>
              <a:rPr lang="ar-SA" dirty="0" err="1"/>
              <a:t>التنصيصات</a:t>
            </a:r>
            <a:r>
              <a:rPr lang="ar-SA" dirty="0"/>
              <a:t> </a:t>
            </a:r>
            <a:r>
              <a:rPr lang="ar-SA" dirty="0" err="1"/>
              <a:t>الوجوبية</a:t>
            </a:r>
            <a:r>
              <a:rPr lang="ar-SA" dirty="0"/>
              <a:t> التالية</a:t>
            </a:r>
            <a:r>
              <a:rPr lang="fr-FR" dirty="0"/>
              <a:t> :</a:t>
            </a:r>
          </a:p>
          <a:p>
            <a:pPr marL="0" lvl="0" indent="0" algn="r" rtl="1">
              <a:buNone/>
            </a:pPr>
            <a:r>
              <a:rPr lang="ar-SA" dirty="0"/>
              <a:t>حقوق كل طرف والتزاماته،</a:t>
            </a:r>
            <a:endParaRPr lang="fr-FR" dirty="0"/>
          </a:p>
          <a:p>
            <a:pPr marL="0" lvl="0" indent="0" algn="r" rtl="1">
              <a:buNone/>
            </a:pPr>
            <a:r>
              <a:rPr lang="ar-SA" dirty="0"/>
              <a:t>مراحل تنفيذ المشروع ورزنامة صرف التمويل،</a:t>
            </a:r>
            <a:endParaRPr lang="fr-FR" dirty="0"/>
          </a:p>
          <a:p>
            <a:pPr marL="0" lvl="0" indent="0" algn="r" rtl="1">
              <a:buNone/>
            </a:pPr>
            <a:r>
              <a:rPr lang="ar-SA" dirty="0"/>
              <a:t>الأهداف والنتائج المنتظرة المزمع تنفيذها ومؤشرات المتابعة وقيس الأداء،</a:t>
            </a:r>
            <a:endParaRPr lang="fr-FR" dirty="0"/>
          </a:p>
          <a:p>
            <a:pPr marL="0" lvl="0" indent="0" algn="r" rtl="1">
              <a:buNone/>
            </a:pPr>
            <a:r>
              <a:rPr lang="ar-SA" dirty="0"/>
              <a:t>طرق مراقبة تنفيذ بنود العقد وآليات التقييم والمتابعة وشروط الفسخ واسترجاع التمويل العمومي عند الاقتضاء</a:t>
            </a:r>
            <a:r>
              <a:rPr lang="fr-FR" dirty="0"/>
              <a:t>.</a:t>
            </a:r>
          </a:p>
        </p:txBody>
      </p:sp>
    </p:spTree>
    <p:extLst>
      <p:ext uri="{BB962C8B-B14F-4D97-AF65-F5344CB8AC3E}">
        <p14:creationId xmlns:p14="http://schemas.microsoft.com/office/powerpoint/2010/main" xmlns="" val="4191961537"/>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TN" b="1" dirty="0" smtClean="0">
                <a:solidFill>
                  <a:srgbClr val="C00000"/>
                </a:solidFill>
              </a:rPr>
              <a:t>اتفاقية الشراكة</a:t>
            </a:r>
            <a:endParaRPr lang="fr-FR" b="1" dirty="0">
              <a:solidFill>
                <a:srgbClr val="C00000"/>
              </a:solidFill>
            </a:endParaRPr>
          </a:p>
        </p:txBody>
      </p:sp>
      <p:sp>
        <p:nvSpPr>
          <p:cNvPr id="3" name="Espace réservé du contenu 2"/>
          <p:cNvSpPr>
            <a:spLocks noGrp="1"/>
          </p:cNvSpPr>
          <p:nvPr>
            <p:ph idx="1"/>
          </p:nvPr>
        </p:nvSpPr>
        <p:spPr/>
        <p:txBody>
          <a:bodyPr/>
          <a:lstStyle/>
          <a:p>
            <a:pPr marL="0" indent="0" algn="r" rtl="1">
              <a:buNone/>
            </a:pPr>
            <a:r>
              <a:rPr lang="ar-SA" b="1" dirty="0"/>
              <a:t>الفصل 16 – </a:t>
            </a:r>
            <a:r>
              <a:rPr lang="ar-SA" dirty="0"/>
              <a:t>اتفاقية الشراكة عقد يبرم لمدة أقصاها ثلاث سنوات يربط هيكلا عموميا أو أكثر بجمعية أو أكثر ويكون بمبادرة من جمعية أو أكثر، لإنجاز مشاريع ذات مصلحة عامة تندرج ضمن أولويات الهيكل العمومي</a:t>
            </a:r>
            <a:r>
              <a:rPr lang="fr-FR" dirty="0"/>
              <a:t>.</a:t>
            </a:r>
          </a:p>
          <a:p>
            <a:pPr marL="0" indent="0" algn="r" rtl="1">
              <a:buNone/>
            </a:pPr>
            <a:r>
              <a:rPr lang="ar-SA" b="1" dirty="0">
                <a:solidFill>
                  <a:srgbClr val="00B050"/>
                </a:solidFill>
              </a:rPr>
              <a:t>الفصل 17 –</a:t>
            </a:r>
            <a:r>
              <a:rPr lang="ar-SA" dirty="0">
                <a:solidFill>
                  <a:srgbClr val="00B050"/>
                </a:solidFill>
              </a:rPr>
              <a:t> تتولى اللجنة دراسة المطالب المقدمة في إطار اتفاقيات الشراكة وتقييمها والبت فيها وتحديد مبلغ التمويل العمومي الذي يمكن إسناده للجمعيات التي تستجيب للمعايير المنصوص عليها بالفصل 11 من هذا </a:t>
            </a:r>
            <a:r>
              <a:rPr lang="ar-SA" b="1" dirty="0">
                <a:solidFill>
                  <a:srgbClr val="00B050"/>
                </a:solidFill>
              </a:rPr>
              <a:t>الأمر وذلك في أجل أقصاه شهران من تاريخ تلقي المطلب</a:t>
            </a:r>
            <a:r>
              <a:rPr lang="fr-FR" b="1" dirty="0">
                <a:solidFill>
                  <a:srgbClr val="00B050"/>
                </a:solidFill>
              </a:rPr>
              <a:t>.</a:t>
            </a:r>
          </a:p>
        </p:txBody>
      </p:sp>
    </p:spTree>
    <p:extLst>
      <p:ext uri="{BB962C8B-B14F-4D97-AF65-F5344CB8AC3E}">
        <p14:creationId xmlns:p14="http://schemas.microsoft.com/office/powerpoint/2010/main" xmlns="" val="1079052494"/>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TN" sz="3600" b="1" dirty="0" smtClean="0">
                <a:solidFill>
                  <a:srgbClr val="C00000"/>
                </a:solidFill>
              </a:rPr>
              <a:t>الرقابة</a:t>
            </a:r>
            <a:endParaRPr lang="fr-FR" sz="3600" b="1" dirty="0">
              <a:solidFill>
                <a:srgbClr val="C00000"/>
              </a:solidFill>
            </a:endParaRPr>
          </a:p>
        </p:txBody>
      </p:sp>
      <p:sp>
        <p:nvSpPr>
          <p:cNvPr id="3" name="Espace réservé du contenu 2"/>
          <p:cNvSpPr>
            <a:spLocks noGrp="1"/>
          </p:cNvSpPr>
          <p:nvPr>
            <p:ph idx="1"/>
          </p:nvPr>
        </p:nvSpPr>
        <p:spPr/>
        <p:txBody>
          <a:bodyPr/>
          <a:lstStyle/>
          <a:p>
            <a:pPr marL="0" indent="0" algn="r" rtl="1">
              <a:buNone/>
            </a:pPr>
            <a:r>
              <a:rPr lang="ar-SA" b="1" dirty="0" smtClean="0"/>
              <a:t>الفصل 21 –</a:t>
            </a:r>
            <a:r>
              <a:rPr lang="ar-SA" dirty="0" smtClean="0"/>
              <a:t> علاوة على الالتزامات المنصوص عليها بالمرسوم عدد 88 لسنة 2011 المشار إليه أعلاه وخاصة الفصل 44 منه، تخضع الجمعيات المنتفعة بالتمويل العمومي إلى رقابة ميدانية من قبل أعوان </a:t>
            </a:r>
            <a:r>
              <a:rPr lang="ar-SA" dirty="0" err="1" smtClean="0"/>
              <a:t>التفقديات</a:t>
            </a:r>
            <a:r>
              <a:rPr lang="ar-SA" dirty="0" smtClean="0"/>
              <a:t> والمصالح الفنية الراجعة بالنظر إلى وزارة الإشراف</a:t>
            </a:r>
            <a:r>
              <a:rPr lang="fr-FR" dirty="0" smtClean="0"/>
              <a:t>.</a:t>
            </a:r>
          </a:p>
          <a:p>
            <a:pPr marL="0" indent="0" algn="r" rtl="1">
              <a:buNone/>
            </a:pPr>
            <a:r>
              <a:rPr lang="ar-SA" dirty="0" smtClean="0"/>
              <a:t>كما تخضع إلى رقابة وتفقد من قبل هياكل الرقابة العامة طبقا للتراتيب الجاري بها العمل وذلك فيما يتعلق بأوجه التصرف في التمويل العمومي المسند</a:t>
            </a:r>
            <a:r>
              <a:rPr lang="fr-FR" dirty="0" smtClean="0"/>
              <a:t>.</a:t>
            </a:r>
          </a:p>
          <a:p>
            <a:pPr marL="0" indent="0" algn="r" rtl="1">
              <a:buNone/>
            </a:pPr>
            <a:r>
              <a:rPr lang="ar-SA" b="1" dirty="0" smtClean="0"/>
              <a:t>الفصل 22 –</a:t>
            </a:r>
            <a:r>
              <a:rPr lang="ar-SA" dirty="0" smtClean="0"/>
              <a:t> يجب على الجمعية التي لم تحترم بنود العقد كليا أو جزئيا تجاه الهيكل العمومي المعني إرجاع كامل أو ما تبقى من مبلغ التمويل العمومي المتحصل عليه ما لم تتولى تسوية وضعيتها في غضون ثلاثة أشهر من تاريخ التنبيه عليها</a:t>
            </a:r>
            <a:r>
              <a:rPr lang="fr-FR" dirty="0" smtClean="0"/>
              <a:t>.</a:t>
            </a:r>
          </a:p>
          <a:p>
            <a:pPr marL="0" indent="0">
              <a:buNone/>
            </a:pPr>
            <a:endParaRPr lang="fr-FR" dirty="0"/>
          </a:p>
        </p:txBody>
      </p:sp>
    </p:spTree>
    <p:extLst>
      <p:ext uri="{BB962C8B-B14F-4D97-AF65-F5344CB8AC3E}">
        <p14:creationId xmlns:p14="http://schemas.microsoft.com/office/powerpoint/2010/main" xmlns="" val="4225380506"/>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TN" sz="3600" b="1" dirty="0" smtClean="0">
                <a:solidFill>
                  <a:srgbClr val="C00000"/>
                </a:solidFill>
              </a:rPr>
              <a:t>الاستثناءات</a:t>
            </a:r>
            <a:endParaRPr lang="fr-FR" sz="3600" b="1" dirty="0">
              <a:solidFill>
                <a:srgbClr val="C00000"/>
              </a:solidFill>
            </a:endParaRPr>
          </a:p>
        </p:txBody>
      </p:sp>
      <p:sp>
        <p:nvSpPr>
          <p:cNvPr id="3" name="Espace réservé du contenu 2"/>
          <p:cNvSpPr>
            <a:spLocks noGrp="1"/>
          </p:cNvSpPr>
          <p:nvPr>
            <p:ph idx="1"/>
          </p:nvPr>
        </p:nvSpPr>
        <p:spPr/>
        <p:txBody>
          <a:bodyPr>
            <a:normAutofit fontScale="92500"/>
          </a:bodyPr>
          <a:lstStyle/>
          <a:p>
            <a:pPr marL="0" indent="0" algn="r" rtl="1">
              <a:buNone/>
            </a:pPr>
            <a:r>
              <a:rPr lang="ar-SA" b="1" dirty="0"/>
              <a:t>الفصل 25 (جديد) – </a:t>
            </a:r>
            <a:r>
              <a:rPr lang="ar-SA" dirty="0"/>
              <a:t>تستثنى من تطبيق أحكام هذا الأمر المنح التي تتكفل بها الدولة وصناديق الضمان الاجتماعي بعنوان نفقات التأهيل والتربية المختصة والرعاية بالبيت للأشخاص ذوي الإعاقة بمؤسسات التربية المختصة المسيرة من قبل جمعيات رعاية الأشخاص ذوي الإعاقة </a:t>
            </a:r>
            <a:r>
              <a:rPr lang="fr-FR" dirty="0"/>
              <a:t>.</a:t>
            </a:r>
          </a:p>
          <a:p>
            <a:pPr marL="0" indent="0" algn="r" rtl="1">
              <a:buNone/>
            </a:pPr>
            <a:r>
              <a:rPr lang="ar-SA" dirty="0"/>
              <a:t>كما تستثنى من تطبيق أحكام هذا الأمر المنح والتمويلات والأجور المسندة إلى الاتحاد التونسي للتضامن الاجتماعي إلى غاية 31 مارس 2016</a:t>
            </a:r>
            <a:r>
              <a:rPr lang="fr-FR" dirty="0"/>
              <a:t>. </a:t>
            </a:r>
            <a:r>
              <a:rPr lang="ar-SA" dirty="0"/>
              <a:t>وتضبط إجراءات وشروط إسنادها بمقتضى قرار من وزير الشؤون الاجتماعية .</a:t>
            </a:r>
            <a:endParaRPr lang="fr-FR" dirty="0"/>
          </a:p>
          <a:p>
            <a:pPr marL="0" indent="0" algn="r" rtl="1">
              <a:buNone/>
            </a:pPr>
            <a:r>
              <a:rPr lang="ar-SA" b="1" dirty="0"/>
              <a:t>الفصل 25 مكرر – أضيف بمقتضى الأمر الحكومي عدد 568 لسنة 2016 مؤرخ في 17 ماي 2016 – </a:t>
            </a:r>
            <a:r>
              <a:rPr lang="ar-SA" dirty="0"/>
              <a:t>كما يمكن أن تستثني من تطبيق أحكام هذا الأمر وإلى غاية 31 مارس 2018، المنح والتمويلات والأجور المسندة للجمعيات المحدثة قبل صدور المرسوم عدد 88 لسنة 2011 المؤرخ في 24 سبتمبر 2011 المتعلق بتنظيم الجمعيات والتي تتوفر فيها الشروط التالية</a:t>
            </a:r>
            <a:r>
              <a:rPr lang="fr-FR" dirty="0"/>
              <a:t>:</a:t>
            </a:r>
          </a:p>
          <a:p>
            <a:pPr marL="0" indent="0" algn="r">
              <a:buNone/>
            </a:pPr>
            <a:endParaRPr lang="fr-FR" dirty="0"/>
          </a:p>
        </p:txBody>
      </p:sp>
    </p:spTree>
    <p:extLst>
      <p:ext uri="{BB962C8B-B14F-4D97-AF65-F5344CB8AC3E}">
        <p14:creationId xmlns:p14="http://schemas.microsoft.com/office/powerpoint/2010/main" xmlns="" val="2063513173"/>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pPr algn="r" rtl="1"/>
            <a:r>
              <a:rPr lang="ar-SA" dirty="0"/>
              <a:t>اكتسبت صبغة وطنية وذات نفع عام،</a:t>
            </a:r>
            <a:endParaRPr lang="fr-FR" dirty="0"/>
          </a:p>
          <a:p>
            <a:pPr algn="r" rtl="1"/>
            <a:r>
              <a:rPr lang="ar-SA" dirty="0"/>
              <a:t>تتميز بدور فعال ونشيط على المستوى الجهوي والمحلي في إطار معاضدة مجهودات الدولة من خلال توفير فروع جهوية ومحلية ومقرات وممتلكات عقارية ومنقولة وأجراء من مختلف الأصناف،</a:t>
            </a:r>
            <a:endParaRPr lang="fr-FR" dirty="0"/>
          </a:p>
          <a:p>
            <a:pPr algn="r" rtl="1"/>
            <a:r>
              <a:rPr lang="ar-SA" dirty="0"/>
              <a:t>تواجه صعوبات مالية تهدد مصادر عيش العاملين بها،</a:t>
            </a:r>
            <a:endParaRPr lang="fr-FR" dirty="0"/>
          </a:p>
          <a:p>
            <a:pPr algn="r" rtl="1"/>
            <a:r>
              <a:rPr lang="ar-SA" dirty="0"/>
              <a:t>تمتلك القدرة والكفاءة المطلوبة في التصرف وتنفيذ المشاريع في المجال التنموي والاجتماعي،</a:t>
            </a:r>
            <a:endParaRPr lang="fr-FR" dirty="0"/>
          </a:p>
          <a:p>
            <a:pPr algn="r" rtl="1"/>
            <a:r>
              <a:rPr lang="ar-SA" dirty="0"/>
              <a:t>خضعت للمساءلة والرقابة المالية للدوائر الرقابية الرسمية،</a:t>
            </a:r>
            <a:endParaRPr lang="fr-FR" dirty="0"/>
          </a:p>
          <a:p>
            <a:pPr algn="r" rtl="1"/>
            <a:r>
              <a:rPr lang="ar-SA" dirty="0"/>
              <a:t>تعتمد القواعد والمبادئ الأساسية في التصرف في المال العام،</a:t>
            </a:r>
            <a:endParaRPr lang="fr-FR" dirty="0"/>
          </a:p>
          <a:p>
            <a:pPr algn="r" rtl="1"/>
            <a:r>
              <a:rPr lang="ar-SA" dirty="0"/>
              <a:t>أثبتت سلامة وضعيتها المالية تجاه إدارة الجباية والصناديق الاجتماعية</a:t>
            </a:r>
            <a:r>
              <a:rPr lang="fr-FR" dirty="0"/>
              <a:t>.</a:t>
            </a:r>
          </a:p>
          <a:p>
            <a:pPr algn="r" rtl="1"/>
            <a:r>
              <a:rPr lang="ar-SA" dirty="0"/>
              <a:t>على أن تتولي الجمعيات المعنية بهذا الاستثناء العمل على تطهير وضعيتها المالية خلال المدة المحددة أعلاه</a:t>
            </a:r>
            <a:r>
              <a:rPr lang="fr-FR" dirty="0"/>
              <a:t>.</a:t>
            </a:r>
          </a:p>
          <a:p>
            <a:pPr algn="r" rtl="1"/>
            <a:r>
              <a:rPr lang="ar-SA" dirty="0"/>
              <a:t>وتضبط سنويا قائمة في الجمعيات التي ينطبق عليها هذا الإجراء بمقتضى قرار من رئيس الحكومة</a:t>
            </a:r>
            <a:r>
              <a:rPr lang="fr-FR" dirty="0"/>
              <a:t>.</a:t>
            </a:r>
          </a:p>
          <a:p>
            <a:endParaRPr lang="fr-FR" dirty="0"/>
          </a:p>
        </p:txBody>
      </p:sp>
    </p:spTree>
    <p:extLst>
      <p:ext uri="{BB962C8B-B14F-4D97-AF65-F5344CB8AC3E}">
        <p14:creationId xmlns:p14="http://schemas.microsoft.com/office/powerpoint/2010/main" xmlns="" val="3329959343"/>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r" rtl="1">
              <a:buNone/>
            </a:pPr>
            <a:r>
              <a:rPr lang="ar-SA" b="1" dirty="0" smtClean="0"/>
              <a:t>الفصل 26 –</a:t>
            </a:r>
            <a:r>
              <a:rPr lang="ar-SA" dirty="0" smtClean="0"/>
              <a:t> يتعين على الجمعيات التي استفادت بتمويل عمومي قبل دخول هذا الأمر حيز التنفيذ احترام الباب الخامس منه</a:t>
            </a:r>
            <a:r>
              <a:rPr lang="fr-FR" dirty="0" smtClean="0"/>
              <a:t>.</a:t>
            </a:r>
          </a:p>
          <a:p>
            <a:pPr marL="0" indent="0" algn="r" rtl="1">
              <a:buNone/>
            </a:pPr>
            <a:r>
              <a:rPr lang="ar-SA" b="1" dirty="0" smtClean="0"/>
              <a:t>الفصل 27 –</a:t>
            </a:r>
            <a:r>
              <a:rPr lang="ar-SA" dirty="0" smtClean="0"/>
              <a:t> تلغى أحكام الأمر عدد 599 لسنة 2000 المؤرخ في 13 مارس 2000 المتعلق بضبط قائمة الجمعيات والمؤسسات المنتفعة بالهبات والإعانات القابلة للطرح كليا من أساس الضريبة على دخل الأشخاص الطبيعيين والضريبة على الشركات</a:t>
            </a:r>
            <a:r>
              <a:rPr lang="fr-FR" dirty="0" smtClean="0"/>
              <a:t>.</a:t>
            </a:r>
          </a:p>
          <a:p>
            <a:pPr marL="0" indent="0" algn="r" rtl="1">
              <a:buNone/>
            </a:pPr>
            <a:r>
              <a:rPr lang="ar-TN" sz="2000" dirty="0" smtClean="0"/>
              <a:t> الفصل 25 جديد – نقح بمقتضى الأمر عدد 3607 لسنة 2014 المؤرخ في 3 أكتوبر 2014.</a:t>
            </a:r>
            <a:endParaRPr lang="fr-FR" sz="2000" dirty="0" smtClean="0"/>
          </a:p>
          <a:p>
            <a:pPr marL="0" indent="0" algn="r" rtl="1">
              <a:buNone/>
            </a:pPr>
            <a:r>
              <a:rPr lang="ar-SA" sz="2000" dirty="0" smtClean="0"/>
              <a:t> الفصل 25 جديد – فقرة ثانية جديدة – أضيفت بمقتضى الأمر الحكومي عدد 278 لسنة 2015 المؤرخ في 1 جوان 2015</a:t>
            </a:r>
            <a:r>
              <a:rPr lang="ar-SA" dirty="0" smtClean="0"/>
              <a:t>.</a:t>
            </a:r>
            <a:endParaRPr lang="fr-FR" dirty="0" smtClean="0"/>
          </a:p>
          <a:p>
            <a:pPr marL="0" indent="0" algn="r">
              <a:buNone/>
            </a:pPr>
            <a:endParaRPr lang="fr-FR" dirty="0"/>
          </a:p>
        </p:txBody>
      </p:sp>
    </p:spTree>
    <p:extLst>
      <p:ext uri="{BB962C8B-B14F-4D97-AF65-F5344CB8AC3E}">
        <p14:creationId xmlns:p14="http://schemas.microsoft.com/office/powerpoint/2010/main" xmlns="" val="3017182330"/>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ctr">
              <a:buNone/>
            </a:pPr>
            <a:endParaRPr lang="ar-TN" sz="4000" b="1" dirty="0" smtClean="0">
              <a:solidFill>
                <a:srgbClr val="C00000"/>
              </a:solidFill>
            </a:endParaRPr>
          </a:p>
          <a:p>
            <a:pPr marL="0" indent="0" algn="ctr">
              <a:buNone/>
            </a:pPr>
            <a:r>
              <a:rPr lang="ar-TN" sz="4000" b="1" dirty="0" smtClean="0">
                <a:solidFill>
                  <a:srgbClr val="C00000"/>
                </a:solidFill>
              </a:rPr>
              <a:t>مع الشكر</a:t>
            </a:r>
            <a:endParaRPr lang="fr-FR" sz="4000" b="1" dirty="0">
              <a:solidFill>
                <a:srgbClr val="C00000"/>
              </a:solidFill>
            </a:endParaRPr>
          </a:p>
        </p:txBody>
      </p:sp>
    </p:spTree>
    <p:extLst>
      <p:ext uri="{BB962C8B-B14F-4D97-AF65-F5344CB8AC3E}">
        <p14:creationId xmlns:p14="http://schemas.microsoft.com/office/powerpoint/2010/main" xmlns="" val="2040069718"/>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TN" sz="4000" b="1" dirty="0">
                <a:solidFill>
                  <a:srgbClr val="C00000"/>
                </a:solidFill>
              </a:rPr>
              <a:t>تذكير بأهم مقتضيات ال</a:t>
            </a:r>
            <a:r>
              <a:rPr lang="ar-SA" sz="4000" b="1" dirty="0">
                <a:solidFill>
                  <a:srgbClr val="C00000"/>
                </a:solidFill>
              </a:rPr>
              <a:t>مرسوم عدد 88 لسنة 2011 </a:t>
            </a:r>
            <a:r>
              <a:rPr lang="ar-TN" sz="4000" b="1" dirty="0">
                <a:solidFill>
                  <a:srgbClr val="C00000"/>
                </a:solidFill>
              </a:rPr>
              <a:t>ال</a:t>
            </a:r>
            <a:r>
              <a:rPr lang="ar-SA" sz="4000" b="1" dirty="0">
                <a:solidFill>
                  <a:srgbClr val="C00000"/>
                </a:solidFill>
              </a:rPr>
              <a:t>مؤرخ في 24 سبتمبر 2011 </a:t>
            </a:r>
            <a:r>
              <a:rPr lang="ar-TN" sz="4000" b="1" dirty="0">
                <a:solidFill>
                  <a:srgbClr val="C00000"/>
                </a:solidFill>
              </a:rPr>
              <a:t>الم</a:t>
            </a:r>
            <a:r>
              <a:rPr lang="ar-SA" sz="4000" b="1" dirty="0">
                <a:solidFill>
                  <a:srgbClr val="C00000"/>
                </a:solidFill>
              </a:rPr>
              <a:t>تعلق بتنظيم الجمعيات</a:t>
            </a:r>
            <a:endParaRPr lang="fr-FR" sz="4000" dirty="0">
              <a:solidFill>
                <a:srgbClr val="C00000"/>
              </a:solidFill>
            </a:endParaRPr>
          </a:p>
        </p:txBody>
      </p:sp>
      <p:sp>
        <p:nvSpPr>
          <p:cNvPr id="3" name="Espace réservé du contenu 2"/>
          <p:cNvSpPr>
            <a:spLocks noGrp="1"/>
          </p:cNvSpPr>
          <p:nvPr>
            <p:ph idx="1"/>
          </p:nvPr>
        </p:nvSpPr>
        <p:spPr/>
        <p:txBody>
          <a:bodyPr/>
          <a:lstStyle/>
          <a:p>
            <a:pPr algn="r" rtl="1"/>
            <a:endParaRPr lang="ar-TN" dirty="0" smtClean="0"/>
          </a:p>
          <a:p>
            <a:pPr algn="r" rtl="1"/>
            <a:r>
              <a:rPr lang="ar-TN" dirty="0" smtClean="0"/>
              <a:t>نص تميز بالروح الثورية</a:t>
            </a:r>
          </a:p>
          <a:p>
            <a:pPr algn="r" rtl="1"/>
            <a:r>
              <a:rPr lang="ar-TN" dirty="0" smtClean="0"/>
              <a:t>الحد من الممارسات السابقة و اعتماد الشفافية و المساوات في توزيع التمويل العمومي</a:t>
            </a:r>
          </a:p>
          <a:p>
            <a:pPr algn="r" rtl="1"/>
            <a:r>
              <a:rPr lang="ar-TN" dirty="0" smtClean="0"/>
              <a:t>الحد من هيمنة الإدارة على العمل </a:t>
            </a:r>
            <a:r>
              <a:rPr lang="ar-TN" dirty="0" err="1" smtClean="0"/>
              <a:t>الجمعياتي</a:t>
            </a:r>
            <a:endParaRPr lang="ar-TN" dirty="0" smtClean="0"/>
          </a:p>
          <a:p>
            <a:pPr algn="r" rtl="1"/>
            <a:r>
              <a:rPr lang="ar-TN" dirty="0" smtClean="0"/>
              <a:t>تكريس مبدا المسائلة و الشفافية المالية</a:t>
            </a:r>
          </a:p>
          <a:p>
            <a:pPr algn="r" rtl="1"/>
            <a:r>
              <a:rPr lang="ar-TN" dirty="0" smtClean="0"/>
              <a:t>تعدد القيود</a:t>
            </a:r>
            <a:endParaRPr lang="fr-FR" dirty="0"/>
          </a:p>
        </p:txBody>
      </p:sp>
    </p:spTree>
    <p:extLst>
      <p:ext uri="{BB962C8B-B14F-4D97-AF65-F5344CB8AC3E}">
        <p14:creationId xmlns:p14="http://schemas.microsoft.com/office/powerpoint/2010/main" xmlns="" val="4035968789"/>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8042" y="2422525"/>
            <a:ext cx="10515600" cy="1325563"/>
          </a:xfrm>
        </p:spPr>
        <p:txBody>
          <a:bodyPr/>
          <a:lstStyle/>
          <a:p>
            <a:pPr algn="r"/>
            <a:r>
              <a:rPr lang="ar-TN" dirty="0" smtClean="0">
                <a:solidFill>
                  <a:schemeClr val="accent1">
                    <a:lumMod val="50000"/>
                  </a:schemeClr>
                </a:solidFill>
              </a:rPr>
              <a:t>1- مفهوم </a:t>
            </a:r>
            <a:r>
              <a:rPr lang="ar-TN" dirty="0" err="1" smtClean="0">
                <a:solidFill>
                  <a:schemeClr val="accent1">
                    <a:lumMod val="50000"/>
                  </a:schemeClr>
                </a:solidFill>
              </a:rPr>
              <a:t>و</a:t>
            </a:r>
            <a:r>
              <a:rPr lang="ar-TN" dirty="0" smtClean="0">
                <a:solidFill>
                  <a:schemeClr val="accent1">
                    <a:lumMod val="50000"/>
                  </a:schemeClr>
                </a:solidFill>
              </a:rPr>
              <a:t> خصوصية التمويل العمومي</a:t>
            </a:r>
            <a:r>
              <a:rPr lang="ar-TN" b="1" dirty="0" smtClean="0">
                <a:solidFill>
                  <a:srgbClr val="C00000"/>
                </a:solidFill>
              </a:rPr>
              <a:t> </a:t>
            </a:r>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TN" sz="3600" b="1" dirty="0" smtClean="0">
                <a:solidFill>
                  <a:srgbClr val="C00000"/>
                </a:solidFill>
              </a:rPr>
              <a:t>طبيعة الموارد و شروطها</a:t>
            </a:r>
            <a:r>
              <a:rPr lang="fr-FR" sz="3600" b="1" dirty="0">
                <a:solidFill>
                  <a:srgbClr val="C00000"/>
                </a:solidFill>
              </a:rPr>
              <a:t/>
            </a:r>
            <a:br>
              <a:rPr lang="fr-FR" sz="3600" b="1" dirty="0">
                <a:solidFill>
                  <a:srgbClr val="C00000"/>
                </a:solidFill>
              </a:rPr>
            </a:br>
            <a:endParaRPr lang="fr-FR" sz="3600" b="1" dirty="0">
              <a:solidFill>
                <a:srgbClr val="C00000"/>
              </a:solidFill>
            </a:endParaRPr>
          </a:p>
        </p:txBody>
      </p:sp>
      <p:sp>
        <p:nvSpPr>
          <p:cNvPr id="3" name="Espace réservé du contenu 2"/>
          <p:cNvSpPr>
            <a:spLocks noGrp="1"/>
          </p:cNvSpPr>
          <p:nvPr>
            <p:ph idx="1"/>
          </p:nvPr>
        </p:nvSpPr>
        <p:spPr/>
        <p:txBody>
          <a:bodyPr>
            <a:normAutofit/>
          </a:bodyPr>
          <a:lstStyle/>
          <a:p>
            <a:pPr marL="0" indent="0" algn="r" rtl="1">
              <a:buNone/>
            </a:pPr>
            <a:r>
              <a:rPr lang="ar-SA" b="1" dirty="0"/>
              <a:t>الفصل 34 –</a:t>
            </a:r>
            <a:r>
              <a:rPr lang="ar-SA" dirty="0"/>
              <a:t> تتكون موارد الجمعية من</a:t>
            </a:r>
            <a:r>
              <a:rPr lang="fr-FR" dirty="0"/>
              <a:t> :</a:t>
            </a:r>
          </a:p>
          <a:p>
            <a:pPr marL="0" indent="0" algn="r" rtl="1">
              <a:buNone/>
            </a:pPr>
            <a:r>
              <a:rPr lang="ar-SA" dirty="0"/>
              <a:t>أولا – اشتراكات الأعضاء</a:t>
            </a:r>
            <a:r>
              <a:rPr lang="fr-FR" dirty="0"/>
              <a:t>.</a:t>
            </a:r>
          </a:p>
          <a:p>
            <a:pPr marL="0" indent="0" algn="r" rtl="1">
              <a:buNone/>
            </a:pPr>
            <a:r>
              <a:rPr lang="ar-SA" dirty="0"/>
              <a:t>ثانيا – المساعدات العمومية</a:t>
            </a:r>
            <a:r>
              <a:rPr lang="fr-FR" dirty="0"/>
              <a:t>.</a:t>
            </a:r>
          </a:p>
          <a:p>
            <a:pPr marL="0" indent="0" algn="r" rtl="1">
              <a:buNone/>
            </a:pPr>
            <a:r>
              <a:rPr lang="ar-SA" dirty="0"/>
              <a:t>ثالثا – التبرعات والهبات والوصايا، وطنية كانت أو أجنبية</a:t>
            </a:r>
            <a:r>
              <a:rPr lang="fr-FR" dirty="0"/>
              <a:t>.</a:t>
            </a:r>
          </a:p>
          <a:p>
            <a:pPr marL="0" indent="0" algn="r" rtl="1">
              <a:buNone/>
            </a:pPr>
            <a:r>
              <a:rPr lang="ar-SA" dirty="0"/>
              <a:t>رابعا – العائدات الناتجة عن ممتلكات الجمعية ونشاطاتها ومشاريعها</a:t>
            </a:r>
            <a:r>
              <a:rPr lang="fr-FR" dirty="0"/>
              <a:t>.</a:t>
            </a:r>
          </a:p>
          <a:p>
            <a:pPr marL="0" indent="0" algn="r" rtl="1">
              <a:buNone/>
            </a:pPr>
            <a:r>
              <a:rPr lang="ar-SA" b="1" dirty="0"/>
              <a:t>الفصل 35 –</a:t>
            </a:r>
            <a:r>
              <a:rPr lang="ar-SA" dirty="0"/>
              <a:t> يحجر على الجمعيات قبول مساعدات أو تبرعات أو هبات صادرة عن دول لا تربطها بتونس علاقات ديبلوماسية أو عن منظمات تدافع عن مصالح وسياسات تلكم الدول</a:t>
            </a:r>
            <a:r>
              <a:rPr lang="fr-FR" dirty="0" smtClean="0"/>
              <a:t>.</a:t>
            </a:r>
            <a:endParaRPr lang="fr-FR" dirty="0"/>
          </a:p>
        </p:txBody>
      </p:sp>
    </p:spTree>
    <p:extLst>
      <p:ext uri="{BB962C8B-B14F-4D97-AF65-F5344CB8AC3E}">
        <p14:creationId xmlns:p14="http://schemas.microsoft.com/office/powerpoint/2010/main" xmlns="" val="2722135556"/>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TN" sz="3600" b="1" dirty="0" smtClean="0">
                <a:solidFill>
                  <a:srgbClr val="C00000"/>
                </a:solidFill>
              </a:rPr>
              <a:t>التمويل العمومي</a:t>
            </a:r>
            <a:endParaRPr lang="fr-FR" sz="3600" b="1" dirty="0">
              <a:solidFill>
                <a:srgbClr val="C00000"/>
              </a:solidFill>
            </a:endParaRPr>
          </a:p>
        </p:txBody>
      </p:sp>
      <p:sp>
        <p:nvSpPr>
          <p:cNvPr id="3" name="Espace réservé du contenu 2"/>
          <p:cNvSpPr>
            <a:spLocks noGrp="1"/>
          </p:cNvSpPr>
          <p:nvPr>
            <p:ph idx="1"/>
          </p:nvPr>
        </p:nvSpPr>
        <p:spPr/>
        <p:txBody>
          <a:bodyPr>
            <a:normAutofit lnSpcReduction="10000"/>
          </a:bodyPr>
          <a:lstStyle/>
          <a:p>
            <a:pPr marL="0" indent="0" algn="r" rtl="1">
              <a:buNone/>
            </a:pPr>
            <a:r>
              <a:rPr lang="ar-SA" b="1" dirty="0" smtClean="0">
                <a:solidFill>
                  <a:srgbClr val="FF0000"/>
                </a:solidFill>
              </a:rPr>
              <a:t>الفصل 36 –</a:t>
            </a:r>
            <a:r>
              <a:rPr lang="ar-SA" dirty="0" smtClean="0">
                <a:solidFill>
                  <a:srgbClr val="FF0000"/>
                </a:solidFill>
              </a:rPr>
              <a:t> على الدولة تخصيص المبالغ اللازمة ضمن الميزانية لمساعدة ودعم الجمعيات على أساس الكفاءة والمشاريع والنشاطات وتضبط معايير التمويل العمومي بأمر</a:t>
            </a:r>
            <a:r>
              <a:rPr lang="fr-FR" dirty="0" smtClean="0">
                <a:solidFill>
                  <a:srgbClr val="FF0000"/>
                </a:solidFill>
              </a:rPr>
              <a:t>.</a:t>
            </a:r>
          </a:p>
          <a:p>
            <a:pPr marL="0" indent="0" algn="r" rtl="1">
              <a:buNone/>
            </a:pPr>
            <a:r>
              <a:rPr lang="ar-SA" b="1" dirty="0" smtClean="0"/>
              <a:t>الفصل 37 – </a:t>
            </a:r>
            <a:endParaRPr lang="fr-FR" dirty="0" smtClean="0"/>
          </a:p>
          <a:p>
            <a:pPr marL="0" indent="0" algn="r" rtl="1">
              <a:buNone/>
            </a:pPr>
            <a:r>
              <a:rPr lang="ar-SA" dirty="0" smtClean="0"/>
              <a:t>أولا – تلتزم الجمعية بصرف مواردها على النشاطات التي تحقق أهدافها</a:t>
            </a:r>
            <a:r>
              <a:rPr lang="fr-FR" dirty="0" smtClean="0"/>
              <a:t>.</a:t>
            </a:r>
          </a:p>
          <a:p>
            <a:pPr marL="0" indent="0" algn="r" rtl="1">
              <a:buNone/>
            </a:pPr>
            <a:r>
              <a:rPr lang="ar-SA" u="sng" dirty="0" smtClean="0"/>
              <a:t>ثانيا – للجمعية المشاركة في طلبات العروض التي تعلن عنها السلطات العمومية على أن تدخل المواد أو الخدمات المطلوبة في طلب العرض ضمن مجال اختصاص الجمعية</a:t>
            </a:r>
            <a:r>
              <a:rPr lang="fr-FR" u="sng" dirty="0" smtClean="0"/>
              <a:t>.</a:t>
            </a:r>
          </a:p>
          <a:p>
            <a:pPr marL="0" indent="0" algn="r" rtl="1">
              <a:buNone/>
            </a:pPr>
            <a:r>
              <a:rPr lang="ar-SA" dirty="0" smtClean="0"/>
              <a:t>ثالثا – للجمعية حق تملك العقارات بالقدر الضروري لاتخاذ مركز لها ومراكز لفروعها أو محل لاجتماع أعضائها أو لتحقيق أهدافها وفقا للقانون</a:t>
            </a:r>
            <a:r>
              <a:rPr lang="fr-FR" dirty="0" smtClean="0"/>
              <a:t>.</a:t>
            </a:r>
          </a:p>
          <a:p>
            <a:pPr marL="0" indent="0" algn="r" rtl="1">
              <a:buNone/>
            </a:pPr>
            <a:r>
              <a:rPr lang="ar-SA" dirty="0" smtClean="0"/>
              <a:t>رابعا – للجمعية حق التفويت في أي عقار لم يعد ضروريا لأهدافها وفق القانون ويعد ثمن العقار موردا لها</a:t>
            </a:r>
            <a:r>
              <a:rPr lang="fr-FR" dirty="0" smtClean="0"/>
              <a:t>.</a:t>
            </a:r>
            <a:endParaRPr lang="fr-FR" dirty="0"/>
          </a:p>
        </p:txBody>
      </p:sp>
    </p:spTree>
    <p:extLst>
      <p:ext uri="{BB962C8B-B14F-4D97-AF65-F5344CB8AC3E}">
        <p14:creationId xmlns:p14="http://schemas.microsoft.com/office/powerpoint/2010/main" xmlns="" val="254028222"/>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TN" sz="3600" b="1" dirty="0" smtClean="0">
                <a:solidFill>
                  <a:srgbClr val="C00000"/>
                </a:solidFill>
              </a:rPr>
              <a:t>مسك السجلات</a:t>
            </a:r>
            <a:endParaRPr lang="fr-FR" sz="3600" b="1"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pPr marL="0" indent="0" algn="r" rtl="1">
              <a:buNone/>
            </a:pPr>
            <a:r>
              <a:rPr lang="ar-SA" b="1" dirty="0"/>
              <a:t>الفصل 39 –</a:t>
            </a:r>
            <a:endParaRPr lang="fr-FR" dirty="0"/>
          </a:p>
          <a:p>
            <a:pPr marL="0" indent="0" algn="r" rtl="1">
              <a:buNone/>
            </a:pPr>
            <a:r>
              <a:rPr lang="ar-SA" dirty="0"/>
              <a:t>أولا – تمسك الجمعية محاسبة طبق النظام المحاسبي للمؤسسات المنصوص عليه بالقانون عدد 112 لسنة 1996 المؤرخ في 30 ديسمبر 1996 المتعلق بنظام المحاسبة للمؤسسات</a:t>
            </a:r>
            <a:r>
              <a:rPr lang="fr-FR" dirty="0"/>
              <a:t>.</a:t>
            </a:r>
          </a:p>
          <a:p>
            <a:pPr marL="0" indent="0" algn="r" rtl="1">
              <a:buNone/>
            </a:pPr>
            <a:r>
              <a:rPr lang="ar-SA" dirty="0"/>
              <a:t>ثانيا – تضبط المعايير المحاسبية الخاصة بالجمعيات بقرار من وزير المالية.</a:t>
            </a:r>
            <a:endParaRPr lang="fr-FR" dirty="0"/>
          </a:p>
          <a:p>
            <a:pPr marL="0" indent="0" algn="r" rtl="1">
              <a:buNone/>
            </a:pPr>
            <a:r>
              <a:rPr lang="ar-SA" b="1" dirty="0"/>
              <a:t>الفصل 40 –</a:t>
            </a:r>
            <a:r>
              <a:rPr lang="ar-SA" dirty="0"/>
              <a:t> تمسك الجمعية وفروعها كذلك السجلات الآتية</a:t>
            </a:r>
            <a:r>
              <a:rPr lang="fr-FR" dirty="0"/>
              <a:t> : </a:t>
            </a:r>
          </a:p>
          <a:p>
            <a:pPr marL="0" indent="0" algn="r" rtl="1">
              <a:buNone/>
            </a:pPr>
            <a:r>
              <a:rPr lang="ar-SA" dirty="0"/>
              <a:t>أولا – سجل الأعضاء تدون فيه أسماء أعضاء الجمعية وعناوينهم وجنسياتهم وأعمارهم ومهنهم</a:t>
            </a:r>
            <a:r>
              <a:rPr lang="fr-FR" dirty="0"/>
              <a:t>.</a:t>
            </a:r>
          </a:p>
          <a:p>
            <a:pPr marL="0" indent="0" algn="r" rtl="1">
              <a:buNone/>
            </a:pPr>
            <a:r>
              <a:rPr lang="ar-SA" dirty="0"/>
              <a:t>ثانياً – سجل مداولات هياكل تسيير الجمعية</a:t>
            </a:r>
            <a:r>
              <a:rPr lang="fr-FR" dirty="0"/>
              <a:t>.</a:t>
            </a:r>
          </a:p>
          <a:p>
            <a:pPr marL="0" indent="0" algn="r" rtl="1">
              <a:buNone/>
            </a:pPr>
            <a:r>
              <a:rPr lang="ar-SA" dirty="0"/>
              <a:t>ثالثاً – سجل النشاطات والمشاريع، ويدوّن فيه نوع النشاط أو المشروع</a:t>
            </a:r>
            <a:r>
              <a:rPr lang="fr-FR" dirty="0"/>
              <a:t>.</a:t>
            </a:r>
          </a:p>
          <a:p>
            <a:pPr marL="0" indent="0" algn="r" rtl="1">
              <a:buNone/>
            </a:pPr>
            <a:r>
              <a:rPr lang="ar-SA" dirty="0"/>
              <a:t>رابعا – سجل المساعدات والتبرعات والهبات والوصايا مع التمييز بين النقدي منها والعيني، العمومي والخاص، الوطني والأجنبي</a:t>
            </a:r>
            <a:r>
              <a:rPr lang="fr-FR" dirty="0"/>
              <a:t>.</a:t>
            </a:r>
          </a:p>
          <a:p>
            <a:pPr marL="0" indent="0" algn="r">
              <a:buNone/>
            </a:pPr>
            <a:endParaRPr lang="fr-FR" dirty="0"/>
          </a:p>
        </p:txBody>
      </p:sp>
    </p:spTree>
    <p:extLst>
      <p:ext uri="{BB962C8B-B14F-4D97-AF65-F5344CB8AC3E}">
        <p14:creationId xmlns:p14="http://schemas.microsoft.com/office/powerpoint/2010/main" xmlns="" val="1440368058"/>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TN" sz="3600" b="1" dirty="0" smtClean="0">
                <a:solidFill>
                  <a:srgbClr val="C00000"/>
                </a:solidFill>
              </a:rPr>
              <a:t>الافصاح</a:t>
            </a:r>
            <a:endParaRPr lang="fr-FR" sz="3600" b="1"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pPr marL="0" indent="0" algn="r" rtl="1">
              <a:buNone/>
            </a:pPr>
            <a:r>
              <a:rPr lang="ar-SA" b="1" dirty="0" smtClean="0"/>
              <a:t>الفصل 41 </a:t>
            </a:r>
            <a:r>
              <a:rPr lang="ar-SA" dirty="0" smtClean="0"/>
              <a:t>– تنشر الجمعية المساعدات والتبرعات والهبات الأجنبية وتذكر مصدرها وقيمتها وموضوعها بإحدى وسائل الإعلام المكتوبة وبالموقع الإلكتروني للجمعية إن وجد في ظرف شهر من تاريخ قرار طلبها أو قبولها وتعلم الكاتب العام للحكومة بكل ذلك بمكتوب مضمون الوصول مع الإعلام بالبلوغ في نفس الأجل</a:t>
            </a:r>
            <a:r>
              <a:rPr lang="fr-FR" dirty="0" smtClean="0"/>
              <a:t>.</a:t>
            </a:r>
          </a:p>
          <a:p>
            <a:pPr marL="0" indent="0" algn="r" rtl="1">
              <a:buNone/>
            </a:pPr>
            <a:r>
              <a:rPr lang="ar-SA" b="1" dirty="0" smtClean="0"/>
              <a:t>الفصل 42 –</a:t>
            </a:r>
            <a:r>
              <a:rPr lang="ar-SA" dirty="0" smtClean="0"/>
              <a:t> تحتفظ الجمعية بوثائقها وسجلاتها المالية لمدة عشر (10) سنوات</a:t>
            </a:r>
            <a:r>
              <a:rPr lang="fr-FR" dirty="0" smtClean="0"/>
              <a:t>.</a:t>
            </a:r>
          </a:p>
          <a:p>
            <a:pPr marL="0" indent="0" algn="r" rtl="1">
              <a:buNone/>
            </a:pPr>
            <a:r>
              <a:rPr lang="ar-SA" b="1" dirty="0" smtClean="0"/>
              <a:t>الفصل 43 – </a:t>
            </a:r>
            <a:endParaRPr lang="fr-FR" dirty="0" smtClean="0"/>
          </a:p>
          <a:p>
            <a:pPr marL="0" indent="0" algn="r" rtl="1">
              <a:buNone/>
            </a:pPr>
            <a:r>
              <a:rPr lang="ar-SA" dirty="0" smtClean="0"/>
              <a:t>أولا – على كل جمعية تتجاوز مواردها السنوية مائة ألف (100.000) دينار تعيين مراقبا لحساباتها يتم اختياره من ضمن خبراء محاسبين مرسمين بجدول هيئة الخبراء المحاسبين بالبلاد التونسية أو مرسمين بجدول مجمع المحاسبين بالبلاد التونسية في قائمة "المختصين في الحسابية</a:t>
            </a:r>
            <a:r>
              <a:rPr lang="fr-FR" dirty="0" smtClean="0"/>
              <a:t>". </a:t>
            </a:r>
          </a:p>
          <a:p>
            <a:pPr marL="0" indent="0" algn="r" rtl="1">
              <a:buNone/>
            </a:pPr>
            <a:r>
              <a:rPr lang="ar-SA" dirty="0" smtClean="0"/>
              <a:t>ثانيا – على الجمعيات التي تتجاوز مواردها السنوية مليون (1.000.000) دينار أن تختار مراقبا أو عدة مراقبي حسابات من بين المرسمين بجدول هيئة الخبراء المحاسبين للبلاد التونسية</a:t>
            </a:r>
            <a:r>
              <a:rPr lang="fr-FR" dirty="0" smtClean="0"/>
              <a:t>.</a:t>
            </a:r>
          </a:p>
          <a:p>
            <a:pPr marL="0" indent="0">
              <a:buNone/>
            </a:pPr>
            <a:endParaRPr lang="fr-FR" dirty="0"/>
          </a:p>
        </p:txBody>
      </p:sp>
    </p:spTree>
    <p:extLst>
      <p:ext uri="{BB962C8B-B14F-4D97-AF65-F5344CB8AC3E}">
        <p14:creationId xmlns:p14="http://schemas.microsoft.com/office/powerpoint/2010/main" xmlns="" val="823485513"/>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r" rtl="1">
              <a:buNone/>
            </a:pPr>
            <a:r>
              <a:rPr lang="ar-SA" dirty="0"/>
              <a:t>خامسا – يرفع مراقب الحسابات تقريره إلى الكاتب العام للحكومة وإلى رئيس الهيئة المديرة للجمعية في أجل شهر ابتداء من تاريخ تبليغه القوائم المالية للجمعية. و في صورة تعدد مراقبي الحسابات و عند اختلافهم في الرأي، يجب إعداد تقرير مشترك يتضمن وجهة نظر كل واحد منهم</a:t>
            </a:r>
            <a:r>
              <a:rPr lang="fr-FR" dirty="0"/>
              <a:t>.</a:t>
            </a:r>
          </a:p>
          <a:p>
            <a:pPr marL="0" indent="0" algn="r" rtl="1">
              <a:buNone/>
            </a:pPr>
            <a:r>
              <a:rPr lang="ar-SA" dirty="0" smtClean="0"/>
              <a:t>ثامنا </a:t>
            </a:r>
            <a:r>
              <a:rPr lang="ar-SA" dirty="0"/>
              <a:t>– تنشر الجمعية قوائمها المالية مرفقة بتقرير مراقبة الحسابات بإحدى وسائل الإعلام المكتوبة وبالموقع الإلكتروني للجمعية إن وجد في ظرف شهر من تاريخ المصادقة على هذه القوائم المالية</a:t>
            </a:r>
            <a:r>
              <a:rPr lang="fr-FR" dirty="0"/>
              <a:t>.</a:t>
            </a:r>
          </a:p>
          <a:p>
            <a:pPr marL="0" indent="0" algn="r" rtl="1">
              <a:buNone/>
            </a:pPr>
            <a:r>
              <a:rPr lang="ar-SA" b="1" dirty="0">
                <a:solidFill>
                  <a:srgbClr val="00B050"/>
                </a:solidFill>
              </a:rPr>
              <a:t>الفصل 44 –</a:t>
            </a:r>
            <a:r>
              <a:rPr lang="ar-SA" dirty="0">
                <a:solidFill>
                  <a:srgbClr val="00B050"/>
                </a:solidFill>
              </a:rPr>
              <a:t> تقدم كل جمعية تستفيد من المال العمومي تقريرا سنويا يشمل وصفا مفصلا لمصادر تمويلها ونفقاتها إلى دائرة المحاسبات</a:t>
            </a:r>
            <a:endParaRPr lang="fr-FR" dirty="0">
              <a:solidFill>
                <a:srgbClr val="00B050"/>
              </a:solidFill>
            </a:endParaRPr>
          </a:p>
        </p:txBody>
      </p:sp>
    </p:spTree>
    <p:extLst>
      <p:ext uri="{BB962C8B-B14F-4D97-AF65-F5344CB8AC3E}">
        <p14:creationId xmlns:p14="http://schemas.microsoft.com/office/powerpoint/2010/main" xmlns="" val="2008057442"/>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558</TotalTime>
  <Words>2301</Words>
  <Application>Microsoft Office PowerPoint</Application>
  <PresentationFormat>Personnalisé</PresentationFormat>
  <Paragraphs>147</Paragraphs>
  <Slides>28</Slides>
  <Notes>0</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Thème Office</vt:lpstr>
      <vt:lpstr>التمويل العمومي للجمعيات المحور الاول – الإطار القانوني المنظم للتمويل العمومي</vt:lpstr>
      <vt:lpstr>النصوص المنظمة للتمويل العمومي للجمعيات</vt:lpstr>
      <vt:lpstr>تذكير بأهم مقتضيات المرسوم عدد 88 لسنة 2011 المؤرخ في 24 سبتمبر 2011 المتعلق بتنظيم الجمعيات</vt:lpstr>
      <vt:lpstr>1- مفهوم و خصوصية التمويل العمومي </vt:lpstr>
      <vt:lpstr>طبيعة الموارد و شروطها </vt:lpstr>
      <vt:lpstr>التمويل العمومي</vt:lpstr>
      <vt:lpstr>مسك السجلات</vt:lpstr>
      <vt:lpstr>الافصاح</vt:lpstr>
      <vt:lpstr>Diapositive 9</vt:lpstr>
      <vt:lpstr>2-الجهات المسندة للتمويل العمومي و الإجراءات المعتمدة</vt:lpstr>
      <vt:lpstr>تذكير باهم مقتضيات الأمر عدد 5183 لسنة 2013 المؤرخ في 18 نوفمبر 2013 المتعلق بضبط معايير وإجراءات وشروط إسناد التمويل العمومي للجمعيات</vt:lpstr>
      <vt:lpstr>الجهات المسندة له </vt:lpstr>
      <vt:lpstr>Diapositive 13</vt:lpstr>
      <vt:lpstr>الوثائق المستوجبة</vt:lpstr>
      <vt:lpstr>Diapositive 15</vt:lpstr>
      <vt:lpstr>Diapositive 16</vt:lpstr>
      <vt:lpstr>اللجنة المختصة في دراسة و إقرار التمويل</vt:lpstr>
      <vt:lpstr>Diapositive 18</vt:lpstr>
      <vt:lpstr>الدعوة للترشح</vt:lpstr>
      <vt:lpstr>الافصاح</vt:lpstr>
      <vt:lpstr>3- الصيغ القانونية للتمويل العمومي</vt:lpstr>
      <vt:lpstr>التعاقد</vt:lpstr>
      <vt:lpstr>اتفاقية الشراكة</vt:lpstr>
      <vt:lpstr>الرقابة</vt:lpstr>
      <vt:lpstr>الاستثناءات</vt:lpstr>
      <vt:lpstr>Diapositive 26</vt:lpstr>
      <vt:lpstr>Diapositive 27</vt:lpstr>
      <vt:lpstr>Diapositive 28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CGF-</dc:creator>
  <cp:lastModifiedBy>Min Fin</cp:lastModifiedBy>
  <cp:revision>28</cp:revision>
  <dcterms:created xsi:type="dcterms:W3CDTF">2016-05-22T10:04:37Z</dcterms:created>
  <dcterms:modified xsi:type="dcterms:W3CDTF">2017-08-31T07:14:26Z</dcterms:modified>
</cp:coreProperties>
</file>