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1" r:id="rId1"/>
    <p:sldMasterId id="2147483712" r:id="rId2"/>
    <p:sldMasterId id="2147483780" r:id="rId3"/>
    <p:sldMasterId id="2147483799" r:id="rId4"/>
  </p:sldMasterIdLst>
  <p:notesMasterIdLst>
    <p:notesMasterId r:id="rId59"/>
  </p:notesMasterIdLst>
  <p:handoutMasterIdLst>
    <p:handoutMasterId r:id="rId60"/>
  </p:handoutMasterIdLst>
  <p:sldIdLst>
    <p:sldId id="390" r:id="rId5"/>
    <p:sldId id="478" r:id="rId6"/>
    <p:sldId id="396" r:id="rId7"/>
    <p:sldId id="397" r:id="rId8"/>
    <p:sldId id="400" r:id="rId9"/>
    <p:sldId id="453" r:id="rId10"/>
    <p:sldId id="449" r:id="rId11"/>
    <p:sldId id="440" r:id="rId12"/>
    <p:sldId id="454" r:id="rId13"/>
    <p:sldId id="446" r:id="rId14"/>
    <p:sldId id="404" r:id="rId15"/>
    <p:sldId id="401" r:id="rId16"/>
    <p:sldId id="455" r:id="rId17"/>
    <p:sldId id="474" r:id="rId18"/>
    <p:sldId id="475" r:id="rId19"/>
    <p:sldId id="476" r:id="rId20"/>
    <p:sldId id="477" r:id="rId21"/>
    <p:sldId id="399" r:id="rId22"/>
    <p:sldId id="456" r:id="rId23"/>
    <p:sldId id="458" r:id="rId24"/>
    <p:sldId id="459" r:id="rId25"/>
    <p:sldId id="460" r:id="rId26"/>
    <p:sldId id="461" r:id="rId27"/>
    <p:sldId id="462" r:id="rId28"/>
    <p:sldId id="463" r:id="rId29"/>
    <p:sldId id="464" r:id="rId30"/>
    <p:sldId id="465" r:id="rId31"/>
    <p:sldId id="466" r:id="rId32"/>
    <p:sldId id="467" r:id="rId33"/>
    <p:sldId id="468" r:id="rId34"/>
    <p:sldId id="469" r:id="rId35"/>
    <p:sldId id="470" r:id="rId36"/>
    <p:sldId id="471" r:id="rId37"/>
    <p:sldId id="402" r:id="rId38"/>
    <p:sldId id="403" r:id="rId39"/>
    <p:sldId id="473" r:id="rId40"/>
    <p:sldId id="479" r:id="rId41"/>
    <p:sldId id="482" r:id="rId42"/>
    <p:sldId id="483" r:id="rId43"/>
    <p:sldId id="480" r:id="rId44"/>
    <p:sldId id="481" r:id="rId45"/>
    <p:sldId id="484" r:id="rId46"/>
    <p:sldId id="485" r:id="rId47"/>
    <p:sldId id="441" r:id="rId48"/>
    <p:sldId id="450" r:id="rId49"/>
    <p:sldId id="443" r:id="rId50"/>
    <p:sldId id="451" r:id="rId51"/>
    <p:sldId id="452" r:id="rId52"/>
    <p:sldId id="444" r:id="rId53"/>
    <p:sldId id="445" r:id="rId54"/>
    <p:sldId id="439" r:id="rId55"/>
    <p:sldId id="447" r:id="rId56"/>
    <p:sldId id="406" r:id="rId57"/>
    <p:sldId id="448" r:id="rId58"/>
  </p:sldIdLst>
  <p:sldSz cx="9144000" cy="6858000" type="screen4x3"/>
  <p:notesSz cx="6669088" cy="9928225"/>
  <p:defaultTextStyle>
    <a:defPPr>
      <a:defRPr lang="de-DE"/>
    </a:defPPr>
    <a:lvl1pPr algn="l" rtl="0" fontAlgn="base">
      <a:spcBef>
        <a:spcPct val="0"/>
      </a:spcBef>
      <a:spcAft>
        <a:spcPct val="0"/>
      </a:spcAft>
      <a:defRPr sz="2200" b="1" kern="1200">
        <a:solidFill>
          <a:srgbClr val="999999"/>
        </a:solidFill>
        <a:latin typeface="Arial" pitchFamily="34" charset="0"/>
        <a:ea typeface="+mn-ea"/>
        <a:cs typeface="+mn-cs"/>
      </a:defRPr>
    </a:lvl1pPr>
    <a:lvl2pPr marL="457200" algn="l" rtl="0" fontAlgn="base">
      <a:spcBef>
        <a:spcPct val="0"/>
      </a:spcBef>
      <a:spcAft>
        <a:spcPct val="0"/>
      </a:spcAft>
      <a:defRPr sz="2200" b="1" kern="1200">
        <a:solidFill>
          <a:srgbClr val="999999"/>
        </a:solidFill>
        <a:latin typeface="Arial" pitchFamily="34" charset="0"/>
        <a:ea typeface="+mn-ea"/>
        <a:cs typeface="+mn-cs"/>
      </a:defRPr>
    </a:lvl2pPr>
    <a:lvl3pPr marL="914400" algn="l" rtl="0" fontAlgn="base">
      <a:spcBef>
        <a:spcPct val="0"/>
      </a:spcBef>
      <a:spcAft>
        <a:spcPct val="0"/>
      </a:spcAft>
      <a:defRPr sz="2200" b="1" kern="1200">
        <a:solidFill>
          <a:srgbClr val="999999"/>
        </a:solidFill>
        <a:latin typeface="Arial" pitchFamily="34" charset="0"/>
        <a:ea typeface="+mn-ea"/>
        <a:cs typeface="+mn-cs"/>
      </a:defRPr>
    </a:lvl3pPr>
    <a:lvl4pPr marL="1371600" algn="l" rtl="0" fontAlgn="base">
      <a:spcBef>
        <a:spcPct val="0"/>
      </a:spcBef>
      <a:spcAft>
        <a:spcPct val="0"/>
      </a:spcAft>
      <a:defRPr sz="2200" b="1" kern="1200">
        <a:solidFill>
          <a:srgbClr val="999999"/>
        </a:solidFill>
        <a:latin typeface="Arial" pitchFamily="34" charset="0"/>
        <a:ea typeface="+mn-ea"/>
        <a:cs typeface="+mn-cs"/>
      </a:defRPr>
    </a:lvl4pPr>
    <a:lvl5pPr marL="1828800" algn="l" rtl="0" fontAlgn="base">
      <a:spcBef>
        <a:spcPct val="0"/>
      </a:spcBef>
      <a:spcAft>
        <a:spcPct val="0"/>
      </a:spcAft>
      <a:defRPr sz="2200" b="1" kern="1200">
        <a:solidFill>
          <a:srgbClr val="999999"/>
        </a:solidFill>
        <a:latin typeface="Arial" pitchFamily="34" charset="0"/>
        <a:ea typeface="+mn-ea"/>
        <a:cs typeface="+mn-cs"/>
      </a:defRPr>
    </a:lvl5pPr>
    <a:lvl6pPr marL="2286000" algn="r" defTabSz="914400" rtl="1" eaLnBrk="1" latinLnBrk="0" hangingPunct="1">
      <a:defRPr sz="2200" b="1" kern="1200">
        <a:solidFill>
          <a:srgbClr val="999999"/>
        </a:solidFill>
        <a:latin typeface="Arial" pitchFamily="34" charset="0"/>
        <a:ea typeface="+mn-ea"/>
        <a:cs typeface="+mn-cs"/>
      </a:defRPr>
    </a:lvl6pPr>
    <a:lvl7pPr marL="2743200" algn="r" defTabSz="914400" rtl="1" eaLnBrk="1" latinLnBrk="0" hangingPunct="1">
      <a:defRPr sz="2200" b="1" kern="1200">
        <a:solidFill>
          <a:srgbClr val="999999"/>
        </a:solidFill>
        <a:latin typeface="Arial" pitchFamily="34" charset="0"/>
        <a:ea typeface="+mn-ea"/>
        <a:cs typeface="+mn-cs"/>
      </a:defRPr>
    </a:lvl7pPr>
    <a:lvl8pPr marL="3200400" algn="r" defTabSz="914400" rtl="1" eaLnBrk="1" latinLnBrk="0" hangingPunct="1">
      <a:defRPr sz="2200" b="1" kern="1200">
        <a:solidFill>
          <a:srgbClr val="999999"/>
        </a:solidFill>
        <a:latin typeface="Arial" pitchFamily="34" charset="0"/>
        <a:ea typeface="+mn-ea"/>
        <a:cs typeface="+mn-cs"/>
      </a:defRPr>
    </a:lvl8pPr>
    <a:lvl9pPr marL="3657600" algn="r" defTabSz="914400" rtl="1" eaLnBrk="1" latinLnBrk="0" hangingPunct="1">
      <a:defRPr sz="2200" b="1" kern="1200">
        <a:solidFill>
          <a:srgbClr val="999999"/>
        </a:solidFill>
        <a:latin typeface="Arial" pitchFamily="34" charset="0"/>
        <a:ea typeface="+mn-ea"/>
        <a:cs typeface="+mn-cs"/>
      </a:defRPr>
    </a:lvl9pPr>
  </p:defaultTextStyle>
  <p:extLst>
    <p:ext uri="{EFAFB233-063F-42B5-8137-9DF3F51BA10A}">
      <p15:sldGuideLst xmlns:p15="http://schemas.microsoft.com/office/powerpoint/2012/main">
        <p15:guide id="1" orient="horz" pos="3935">
          <p15:clr>
            <a:srgbClr val="A4A3A4"/>
          </p15:clr>
        </p15:guide>
        <p15:guide id="2" pos="288">
          <p15:clr>
            <a:srgbClr val="A4A3A4"/>
          </p15:clr>
        </p15:guide>
        <p15:guide id="3" pos="727">
          <p15:clr>
            <a:srgbClr val="A4A3A4"/>
          </p15:clr>
        </p15:guide>
        <p15:guide id="4" pos="5029">
          <p15:clr>
            <a:srgbClr val="A4A3A4"/>
          </p15:clr>
        </p15:guide>
        <p15:guide id="5" pos="4315">
          <p15:clr>
            <a:srgbClr val="A4A3A4"/>
          </p15:clr>
        </p15:guide>
      </p15:sldGuideLst>
    </p:ext>
    <p:ext uri="{2D200454-40CA-4A62-9FC3-DE9A4176ACB9}">
      <p15:notesGuideLst xmlns:p15="http://schemas.microsoft.com/office/powerpoint/2012/main">
        <p15:guide id="1" orient="horz" pos="3126">
          <p15:clr>
            <a:srgbClr val="A4A3A4"/>
          </p15:clr>
        </p15:guide>
        <p15:guide id="2" pos="210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ivera" initials="O" lastIdx="2" clrIdx="0"/>
  <p:cmAuthor id="1" name="Elyes Gara" initials="EG" lastIdx="0" clrIdx="1">
    <p:extLst>
      <p:ext uri="{19B8F6BF-5375-455C-9EA6-DF929625EA0E}">
        <p15:presenceInfo xmlns:p15="http://schemas.microsoft.com/office/powerpoint/2012/main" userId="Elyes Gar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6452"/>
    <a:srgbClr val="990000"/>
    <a:srgbClr val="0066FF"/>
    <a:srgbClr val="EBCCCC"/>
    <a:srgbClr val="F5E7E7"/>
    <a:srgbClr val="D9D9D9"/>
    <a:srgbClr val="E5DBA1"/>
    <a:srgbClr val="BABA93"/>
    <a:srgbClr val="BABB93"/>
    <a:srgbClr val="DEDE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82" autoAdjust="0"/>
    <p:restoredTop sz="92374" autoAdjust="0"/>
  </p:normalViewPr>
  <p:slideViewPr>
    <p:cSldViewPr snapToGrid="0">
      <p:cViewPr varScale="1">
        <p:scale>
          <a:sx n="68" d="100"/>
          <a:sy n="68" d="100"/>
        </p:scale>
        <p:origin x="822" y="72"/>
      </p:cViewPr>
      <p:guideLst>
        <p:guide orient="horz" pos="3935"/>
        <p:guide pos="288"/>
        <p:guide pos="727"/>
        <p:guide pos="5029"/>
        <p:guide pos="43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08" d="100"/>
          <a:sy n="108" d="100"/>
        </p:scale>
        <p:origin x="-4140" y="-102"/>
      </p:cViewPr>
      <p:guideLst>
        <p:guide orient="horz" pos="3126"/>
        <p:guide pos="210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3" name="Rectangle 3"/>
          <p:cNvSpPr>
            <a:spLocks noGrp="1" noChangeArrowheads="1"/>
          </p:cNvSpPr>
          <p:nvPr>
            <p:ph type="dt" sz="quarter" idx="1"/>
          </p:nvPr>
        </p:nvSpPr>
        <p:spPr bwMode="auto">
          <a:xfrm>
            <a:off x="3779838"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66564" name="Rectangle 4"/>
          <p:cNvSpPr>
            <a:spLocks noGrp="1" noChangeArrowheads="1"/>
          </p:cNvSpPr>
          <p:nvPr>
            <p:ph type="ftr" sz="quarter" idx="2"/>
          </p:nvPr>
        </p:nvSpPr>
        <p:spPr bwMode="auto">
          <a:xfrm>
            <a:off x="0"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66565" name="Rectangle 5"/>
          <p:cNvSpPr>
            <a:spLocks noGrp="1" noChangeArrowheads="1"/>
          </p:cNvSpPr>
          <p:nvPr>
            <p:ph type="sldNum" sz="quarter" idx="3"/>
          </p:nvPr>
        </p:nvSpPr>
        <p:spPr bwMode="auto">
          <a:xfrm>
            <a:off x="3779838"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4BA0B39B-7E10-4769-98DC-952E665702BE}" type="slidenum">
              <a:rPr lang="de-DE"/>
              <a:pPr>
                <a:defRPr/>
              </a:pPr>
              <a:t>‹N°›</a:t>
            </a:fld>
            <a:endParaRPr lang="de-DE"/>
          </a:p>
        </p:txBody>
      </p:sp>
    </p:spTree>
    <p:extLst>
      <p:ext uri="{BB962C8B-B14F-4D97-AF65-F5344CB8AC3E}">
        <p14:creationId xmlns:p14="http://schemas.microsoft.com/office/powerpoint/2010/main" val="5679087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5" name="Rectangle 3"/>
          <p:cNvSpPr>
            <a:spLocks noGrp="1" noChangeArrowheads="1"/>
          </p:cNvSpPr>
          <p:nvPr>
            <p:ph type="dt" idx="1"/>
          </p:nvPr>
        </p:nvSpPr>
        <p:spPr bwMode="auto">
          <a:xfrm>
            <a:off x="3779838" y="0"/>
            <a:ext cx="2889250" cy="495300"/>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endParaRPr lang="de-DE"/>
          </a:p>
        </p:txBody>
      </p:sp>
      <p:sp>
        <p:nvSpPr>
          <p:cNvPr id="78852" name="Rectangle 4"/>
          <p:cNvSpPr>
            <a:spLocks noGrp="1" noRot="1" noChangeAspect="1" noChangeArrowheads="1" noTextEdit="1"/>
          </p:cNvSpPr>
          <p:nvPr>
            <p:ph type="sldImg" idx="2"/>
          </p:nvPr>
        </p:nvSpPr>
        <p:spPr bwMode="auto">
          <a:xfrm>
            <a:off x="854075" y="744538"/>
            <a:ext cx="4960938"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1088" cy="4467225"/>
          </a:xfrm>
          <a:prstGeom prst="rect">
            <a:avLst/>
          </a:prstGeom>
          <a:noFill/>
          <a:ln w="9525">
            <a:noFill/>
            <a:miter lim="800000"/>
            <a:headEnd/>
            <a:tailEnd/>
          </a:ln>
          <a:effectLst/>
        </p:spPr>
        <p:txBody>
          <a:bodyPr vert="horz" wrap="square" lIns="91001" tIns="45501" rIns="91001" bIns="45501" numCol="1" anchor="t" anchorCtr="0" compatLnSpc="1">
            <a:prstTxWarp prst="textNoShape">
              <a:avLst/>
            </a:prstTxWarp>
          </a:bodyPr>
          <a:lstStyle/>
          <a:p>
            <a:pPr lvl="0"/>
            <a:r>
              <a:rPr lang="de-DE" noProof="0" dirty="0"/>
              <a:t>Klicken Sie, um die Formate des Vorlagentextes zu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8198" name="Rectangle 6"/>
          <p:cNvSpPr>
            <a:spLocks noGrp="1" noChangeArrowheads="1"/>
          </p:cNvSpPr>
          <p:nvPr>
            <p:ph type="ftr" sz="quarter" idx="4"/>
          </p:nvPr>
        </p:nvSpPr>
        <p:spPr bwMode="auto">
          <a:xfrm>
            <a:off x="0"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eaLnBrk="0" hangingPunct="0">
              <a:defRPr sz="1200" b="0">
                <a:solidFill>
                  <a:schemeClr val="tx1"/>
                </a:solidFill>
                <a:latin typeface="Arial Narrow" pitchFamily="34" charset="0"/>
              </a:defRPr>
            </a:lvl1pPr>
          </a:lstStyle>
          <a:p>
            <a:pPr>
              <a:defRPr/>
            </a:pPr>
            <a:endParaRPr lang="de-DE"/>
          </a:p>
        </p:txBody>
      </p:sp>
      <p:sp>
        <p:nvSpPr>
          <p:cNvPr id="8199" name="Rectangle 7"/>
          <p:cNvSpPr>
            <a:spLocks noGrp="1" noChangeArrowheads="1"/>
          </p:cNvSpPr>
          <p:nvPr>
            <p:ph type="sldNum" sz="quarter" idx="5"/>
          </p:nvPr>
        </p:nvSpPr>
        <p:spPr bwMode="auto">
          <a:xfrm>
            <a:off x="3779838" y="9432925"/>
            <a:ext cx="2889250" cy="495300"/>
          </a:xfrm>
          <a:prstGeom prst="rect">
            <a:avLst/>
          </a:prstGeom>
          <a:noFill/>
          <a:ln w="9525">
            <a:noFill/>
            <a:miter lim="800000"/>
            <a:headEnd/>
            <a:tailEnd/>
          </a:ln>
          <a:effectLst/>
        </p:spPr>
        <p:txBody>
          <a:bodyPr vert="horz" wrap="square" lIns="91001" tIns="45501" rIns="91001" bIns="45501" numCol="1" anchor="b" anchorCtr="0" compatLnSpc="1">
            <a:prstTxWarp prst="textNoShape">
              <a:avLst/>
            </a:prstTxWarp>
          </a:bodyPr>
          <a:lstStyle>
            <a:lvl1pPr algn="r" eaLnBrk="0" hangingPunct="0">
              <a:defRPr sz="1200" b="0">
                <a:solidFill>
                  <a:schemeClr val="tx1"/>
                </a:solidFill>
                <a:latin typeface="Arial Narrow" pitchFamily="34" charset="0"/>
              </a:defRPr>
            </a:lvl1pPr>
          </a:lstStyle>
          <a:p>
            <a:pPr>
              <a:defRPr/>
            </a:pPr>
            <a:fld id="{3CEADE31-FC40-4829-BA8C-911B9EA5288B}" type="slidenum">
              <a:rPr lang="de-DE"/>
              <a:pPr>
                <a:defRPr/>
              </a:pPr>
              <a:t>‹N°›</a:t>
            </a:fld>
            <a:endParaRPr lang="de-DE"/>
          </a:p>
        </p:txBody>
      </p:sp>
    </p:spTree>
    <p:extLst>
      <p:ext uri="{BB962C8B-B14F-4D97-AF65-F5344CB8AC3E}">
        <p14:creationId xmlns:p14="http://schemas.microsoft.com/office/powerpoint/2010/main" val="25836417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Narrow"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Narrow"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Narrow"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p:nvPr>
        </p:nvSpPr>
        <p:spPr>
          <a:noFill/>
        </p:spPr>
        <p:txBody>
          <a:bodyPr/>
          <a:lstStyle/>
          <a:p>
            <a:fld id="{8B612A5E-893A-45F9-84D1-F6E4B1C25A7C}" type="slidenum">
              <a:rPr lang="en-GB" smtClean="0"/>
              <a:pPr/>
              <a:t>1</a:t>
            </a:fld>
            <a:endParaRPr lang="en-GB" dirty="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dirty="0">
              <a:latin typeface="Times New Roman" pitchFamily="18" charset="0"/>
            </a:endParaRPr>
          </a:p>
        </p:txBody>
      </p:sp>
    </p:spTree>
    <p:extLst>
      <p:ext uri="{BB962C8B-B14F-4D97-AF65-F5344CB8AC3E}">
        <p14:creationId xmlns:p14="http://schemas.microsoft.com/office/powerpoint/2010/main" val="1118570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Click to edit Master title style</a:t>
            </a:r>
            <a:endParaRPr lang="de-DE" noProof="0" dirty="0"/>
          </a:p>
        </p:txBody>
      </p:sp>
      <p:sp>
        <p:nvSpPr>
          <p:cNvPr id="5" name="Inhaltsplatzhalter 2"/>
          <p:cNvSpPr>
            <a:spLocks noGrp="1"/>
          </p:cNvSpPr>
          <p:nvPr>
            <p:ph idx="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4" name="Fußzeilenplatzhalter 2"/>
          <p:cNvSpPr>
            <a:spLocks noGrp="1"/>
          </p:cNvSpPr>
          <p:nvPr>
            <p:ph type="ftr" sz="quarter" idx="10"/>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1"/>
          </p:nvPr>
        </p:nvSpPr>
        <p:spPr/>
        <p:txBody>
          <a:bodyPr/>
          <a:lstStyle>
            <a:lvl1pPr>
              <a:defRPr/>
            </a:lvl1pPr>
          </a:lstStyle>
          <a:p>
            <a:pPr>
              <a:defRPr/>
            </a:pPr>
            <a:fld id="{8A6795DA-3D14-446D-B966-956C41E490EB}" type="datetime1">
              <a:rPr lang="en-GB"/>
              <a:pPr>
                <a:defRPr/>
              </a:pPr>
              <a:t>16/02/2019</a:t>
            </a:fld>
            <a:endParaRPr lang="de-DE"/>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p>
            <a:r>
              <a:rPr lang="en-US" dirty="0"/>
              <a:t>Participatory Development Programme in Urban Areas</a:t>
            </a:r>
            <a:endParaRPr lang="en-GB" dirty="0"/>
          </a:p>
        </p:txBody>
      </p:sp>
      <p:sp>
        <p:nvSpPr>
          <p:cNvPr id="4" name="Datumsplatzhalter 3"/>
          <p:cNvSpPr>
            <a:spLocks noGrp="1"/>
          </p:cNvSpPr>
          <p:nvPr>
            <p:ph type="dt" sz="half" idx="11"/>
          </p:nvPr>
        </p:nvSpPr>
        <p:spPr/>
        <p:txBody>
          <a:bodyPr/>
          <a:lstStyle/>
          <a:p>
            <a:fld id="{7C541D65-953F-4274-8DCB-57F0753F4915}" type="datetime1">
              <a:rPr lang="en-GB" smtClean="0"/>
              <a:pPr/>
              <a:t>16/02/2019</a:t>
            </a:fld>
            <a:endParaRPr lang="de-DE"/>
          </a:p>
        </p:txBody>
      </p:sp>
      <p:sp>
        <p:nvSpPr>
          <p:cNvPr id="5" name="Inhaltsplatzhalter 2"/>
          <p:cNvSpPr>
            <a:spLocks noGrp="1"/>
          </p:cNvSpPr>
          <p:nvPr>
            <p:ph idx="1" hasCustomPrompt="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252568764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p>
            <a:r>
              <a:rPr lang="en-US"/>
              <a:t>Participatory Development Programme in Urban Areas</a:t>
            </a:r>
            <a:endParaRPr lang="en-GB" dirty="0"/>
          </a:p>
        </p:txBody>
      </p:sp>
      <p:sp>
        <p:nvSpPr>
          <p:cNvPr id="4" name="Datumsplatzhalter 3"/>
          <p:cNvSpPr>
            <a:spLocks noGrp="1"/>
          </p:cNvSpPr>
          <p:nvPr>
            <p:ph type="dt" sz="half" idx="11"/>
          </p:nvPr>
        </p:nvSpPr>
        <p:spPr/>
        <p:txBody>
          <a:bodyPr/>
          <a:lstStyle/>
          <a:p>
            <a:fld id="{EF072518-344C-498F-9D0B-CE43B4524EED}" type="datetime1">
              <a:rPr lang="en-GB" smtClean="0"/>
              <a:pPr/>
              <a:t>16/02/2019</a:t>
            </a:fld>
            <a:endParaRPr lang="de-DE"/>
          </a:p>
        </p:txBody>
      </p:sp>
      <p:sp>
        <p:nvSpPr>
          <p:cNvPr id="7" name="Inhaltsplatzhalter 2"/>
          <p:cNvSpPr>
            <a:spLocks noGrp="1"/>
          </p:cNvSpPr>
          <p:nvPr>
            <p:ph idx="1" hasCustomPrompt="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221862539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subhead, bulletpoints,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en-GB" noProof="0" dirty="0"/>
              <a:t>Click here to add title</a:t>
            </a:r>
          </a:p>
        </p:txBody>
      </p:sp>
      <p:sp>
        <p:nvSpPr>
          <p:cNvPr id="3" name="Fußzeilenplatzhalter 2"/>
          <p:cNvSpPr>
            <a:spLocks noGrp="1"/>
          </p:cNvSpPr>
          <p:nvPr>
            <p:ph type="ftr" sz="quarter" idx="10"/>
          </p:nvPr>
        </p:nvSpPr>
        <p:spPr/>
        <p:txBody>
          <a:bodyPr/>
          <a:lstStyle/>
          <a:p>
            <a:r>
              <a:rPr lang="en-US"/>
              <a:t>Participatory Development Programme in Urban Areas</a:t>
            </a:r>
            <a:endParaRPr lang="en-GB" dirty="0"/>
          </a:p>
        </p:txBody>
      </p:sp>
      <p:sp>
        <p:nvSpPr>
          <p:cNvPr id="4" name="Datumsplatzhalter 3"/>
          <p:cNvSpPr>
            <a:spLocks noGrp="1"/>
          </p:cNvSpPr>
          <p:nvPr>
            <p:ph type="dt" sz="half" idx="11"/>
          </p:nvPr>
        </p:nvSpPr>
        <p:spPr/>
        <p:txBody>
          <a:bodyPr/>
          <a:lstStyle/>
          <a:p>
            <a:fld id="{33692138-15CE-4064-A303-B7E37FE56C8B}" type="datetime1">
              <a:rPr lang="en-GB" smtClean="0"/>
              <a:pPr/>
              <a:t>16/02/2019</a:t>
            </a:fld>
            <a:endParaRPr lang="de-DE" dirty="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6" name="Bildplatzhalter 2"/>
          <p:cNvSpPr>
            <a:spLocks noGrp="1"/>
          </p:cNvSpPr>
          <p:nvPr>
            <p:ph type="pic" idx="12" hasCustomPrompt="1"/>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a:t>Click on symbol to add image</a:t>
            </a:r>
          </a:p>
        </p:txBody>
      </p:sp>
    </p:spTree>
    <p:extLst>
      <p:ext uri="{BB962C8B-B14F-4D97-AF65-F5344CB8AC3E}">
        <p14:creationId xmlns:p14="http://schemas.microsoft.com/office/powerpoint/2010/main" val="240200019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g imag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p>
            <a:r>
              <a:rPr lang="en-US"/>
              <a:t>Participatory Development Programme in Urban Areas</a:t>
            </a:r>
            <a:endParaRPr lang="en-GB" dirty="0"/>
          </a:p>
        </p:txBody>
      </p:sp>
      <p:sp>
        <p:nvSpPr>
          <p:cNvPr id="4" name="Datumsplatzhalter 3"/>
          <p:cNvSpPr>
            <a:spLocks noGrp="1"/>
          </p:cNvSpPr>
          <p:nvPr>
            <p:ph type="dt" sz="half" idx="11"/>
          </p:nvPr>
        </p:nvSpPr>
        <p:spPr/>
        <p:txBody>
          <a:bodyPr/>
          <a:lstStyle/>
          <a:p>
            <a:fld id="{6FF0841B-BCA3-48D7-A6BC-6C1793194F15}" type="datetime1">
              <a:rPr lang="en-GB" smtClean="0"/>
              <a:pPr/>
              <a:t>16/02/2019</a:t>
            </a:fld>
            <a:endParaRPr lang="de-DE"/>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8" name="Bildplatzhalter 2"/>
          <p:cNvSpPr>
            <a:spLocks noGrp="1"/>
          </p:cNvSpPr>
          <p:nvPr>
            <p:ph type="pic" idx="12" hasCustomPrompt="1"/>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dirty="0"/>
              <a:t>Click on symbol to add image</a:t>
            </a:r>
          </a:p>
        </p:txBody>
      </p:sp>
    </p:spTree>
    <p:extLst>
      <p:ext uri="{BB962C8B-B14F-4D97-AF65-F5344CB8AC3E}">
        <p14:creationId xmlns:p14="http://schemas.microsoft.com/office/powerpoint/2010/main" val="2541449173"/>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2 columns, subheadline,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p>
            <a:r>
              <a:rPr lang="en-US"/>
              <a:t>Participatory Development Programme in Urban Areas</a:t>
            </a:r>
            <a:endParaRPr lang="de-DE"/>
          </a:p>
        </p:txBody>
      </p:sp>
      <p:sp>
        <p:nvSpPr>
          <p:cNvPr id="4" name="Datumsplatzhalter 3"/>
          <p:cNvSpPr>
            <a:spLocks noGrp="1"/>
          </p:cNvSpPr>
          <p:nvPr>
            <p:ph type="dt" sz="half" idx="11"/>
          </p:nvPr>
        </p:nvSpPr>
        <p:spPr/>
        <p:txBody>
          <a:bodyPr/>
          <a:lstStyle/>
          <a:p>
            <a:fld id="{9AE986A5-7D0F-4CC9-AC84-57031870D886}" type="datetime1">
              <a:rPr lang="en-GB" smtClean="0"/>
              <a:pPr/>
              <a:t>16/02/2019</a:t>
            </a:fld>
            <a:endParaRPr lang="de-DE"/>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GB" noProof="0" dirty="0"/>
              <a:t>Click here to add text</a:t>
            </a:r>
          </a:p>
          <a:p>
            <a:pPr lvl="1"/>
            <a:r>
              <a:rPr lang="en-GB" noProof="0" dirty="0"/>
              <a:t>Second layer</a:t>
            </a:r>
          </a:p>
          <a:p>
            <a:pPr lvl="2"/>
            <a:r>
              <a:rPr lang="en-GB" noProof="0" dirty="0"/>
              <a:t>Third layer</a:t>
            </a:r>
          </a:p>
          <a:p>
            <a:pPr lvl="3"/>
            <a:r>
              <a:rPr lang="en-GB" noProof="0" dirty="0"/>
              <a:t>Fourth layer</a:t>
            </a:r>
          </a:p>
        </p:txBody>
      </p:sp>
    </p:spTree>
    <p:extLst>
      <p:ext uri="{BB962C8B-B14F-4D97-AF65-F5344CB8AC3E}">
        <p14:creationId xmlns:p14="http://schemas.microsoft.com/office/powerpoint/2010/main" val="228502323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2 columns, bulletpoin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4000" y="1483200"/>
            <a:ext cx="7776000" cy="617928"/>
          </a:xfrm>
        </p:spPr>
        <p:txBody>
          <a:bodyPr/>
          <a:lstStyle/>
          <a:p>
            <a:r>
              <a:rPr lang="en-GB" noProof="0" dirty="0"/>
              <a:t>Click here to add title</a:t>
            </a:r>
            <a:endParaRPr lang="de-DE" noProof="0" dirty="0"/>
          </a:p>
        </p:txBody>
      </p:sp>
      <p:sp>
        <p:nvSpPr>
          <p:cNvPr id="3" name="Fußzeilenplatzhalter 2"/>
          <p:cNvSpPr>
            <a:spLocks noGrp="1"/>
          </p:cNvSpPr>
          <p:nvPr>
            <p:ph type="ftr" sz="quarter" idx="10"/>
          </p:nvPr>
        </p:nvSpPr>
        <p:spPr/>
        <p:txBody>
          <a:bodyPr/>
          <a:lstStyle/>
          <a:p>
            <a:r>
              <a:rPr lang="en-US"/>
              <a:t>Participatory Development Programme in Urban Areas</a:t>
            </a:r>
            <a:endParaRPr lang="en-GB" dirty="0"/>
          </a:p>
        </p:txBody>
      </p:sp>
      <p:sp>
        <p:nvSpPr>
          <p:cNvPr id="4" name="Datumsplatzhalter 3"/>
          <p:cNvSpPr>
            <a:spLocks noGrp="1"/>
          </p:cNvSpPr>
          <p:nvPr>
            <p:ph type="dt" sz="half" idx="11"/>
          </p:nvPr>
        </p:nvSpPr>
        <p:spPr/>
        <p:txBody>
          <a:bodyPr/>
          <a:lstStyle/>
          <a:p>
            <a:fld id="{5FD725A6-E0E1-4B5E-BEA0-F08244D6DF43}" type="datetime1">
              <a:rPr lang="en-GB" smtClean="0"/>
              <a:pPr/>
              <a:t>16/02/2019</a:t>
            </a:fld>
            <a:endParaRPr lang="de-DE"/>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GB" noProof="0" dirty="0"/>
              <a:t>First layer</a:t>
            </a:r>
          </a:p>
          <a:p>
            <a:pPr lvl="1"/>
            <a:r>
              <a:rPr lang="en-GB" noProof="0" dirty="0"/>
              <a:t>Second layer</a:t>
            </a:r>
          </a:p>
          <a:p>
            <a:pPr lvl="2"/>
            <a:r>
              <a:rPr lang="en-GB" noProof="0" dirty="0"/>
              <a:t>Third layer</a:t>
            </a:r>
          </a:p>
        </p:txBody>
      </p:sp>
    </p:spTree>
    <p:extLst>
      <p:ext uri="{BB962C8B-B14F-4D97-AF65-F5344CB8AC3E}">
        <p14:creationId xmlns:p14="http://schemas.microsoft.com/office/powerpoint/2010/main" val="80482517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3383460658"/>
      </p:ext>
    </p:extLst>
  </p:cSld>
  <p:clrMapOvr>
    <a:masterClrMapping/>
  </p:clrMapOvr>
  <p:hf sldNum="0" hdr="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2651729524"/>
      </p:ext>
    </p:extLst>
  </p:cSld>
  <p:clrMapOvr>
    <a:masterClrMapping/>
  </p:clrMapOvr>
  <p:hf sldNum="0" hdr="0"/>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948193197"/>
      </p:ext>
    </p:extLst>
  </p:cSld>
  <p:clrMapOvr>
    <a:masterClrMapping/>
  </p:clrMapOvr>
  <p:hf sldNum="0" hdr="0"/>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1554838323"/>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Click to edit Master title style</a:t>
            </a:r>
            <a:endParaRPr lang="de-DE" noProof="0" dirty="0"/>
          </a:p>
        </p:txBody>
      </p:sp>
      <p:sp>
        <p:nvSpPr>
          <p:cNvPr id="7" name="Inhaltsplatzhalter 2"/>
          <p:cNvSpPr>
            <a:spLocks noGrp="1"/>
          </p:cNvSpPr>
          <p:nvPr>
            <p:ph idx="1"/>
          </p:nvPr>
        </p:nvSpPr>
        <p:spPr>
          <a:xfrm>
            <a:off x="684000" y="2448000"/>
            <a:ext cx="7776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4" name="Fußzeilenplatzhalter 2"/>
          <p:cNvSpPr>
            <a:spLocks noGrp="1"/>
          </p:cNvSpPr>
          <p:nvPr>
            <p:ph type="ftr" sz="quarter" idx="10"/>
          </p:nvPr>
        </p:nvSpPr>
        <p:spPr/>
        <p:txBody>
          <a:bodyPr/>
          <a:lstStyle>
            <a:lvl1pPr>
              <a:defRPr/>
            </a:lvl1pPr>
          </a:lstStyle>
          <a:p>
            <a:pPr>
              <a:defRPr/>
            </a:pPr>
            <a:r>
              <a:rPr lang="en-GB"/>
              <a:t>Type presentation title here</a:t>
            </a:r>
          </a:p>
        </p:txBody>
      </p:sp>
      <p:sp>
        <p:nvSpPr>
          <p:cNvPr id="5" name="Datumsplatzhalter 3"/>
          <p:cNvSpPr>
            <a:spLocks noGrp="1"/>
          </p:cNvSpPr>
          <p:nvPr>
            <p:ph type="dt" sz="half" idx="11"/>
          </p:nvPr>
        </p:nvSpPr>
        <p:spPr/>
        <p:txBody>
          <a:bodyPr/>
          <a:lstStyle>
            <a:lvl1pPr>
              <a:defRPr/>
            </a:lvl1pPr>
          </a:lstStyle>
          <a:p>
            <a:pPr>
              <a:defRPr/>
            </a:pPr>
            <a:fld id="{217C33EC-7359-432C-BE29-8336184B9946}" type="datetime1">
              <a:rPr lang="en-GB"/>
              <a:pPr>
                <a:defRPr/>
              </a:pPr>
              <a:t>16/02/2019</a:t>
            </a:fld>
            <a:endParaRPr lang="de-DE"/>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8" name="Footer Placeholder 7"/>
          <p:cNvSpPr>
            <a:spLocks noGrp="1"/>
          </p:cNvSpPr>
          <p:nvPr>
            <p:ph type="ftr" sz="quarter" idx="11"/>
          </p:nvPr>
        </p:nvSpPr>
        <p:spPr/>
        <p:txBody>
          <a:bodyPr/>
          <a:lstStyle/>
          <a:p>
            <a:pPr>
              <a:defRPr/>
            </a:pPr>
            <a:r>
              <a:rPr lang="en-GB"/>
              <a:t>Type presentation title here</a:t>
            </a: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3958783204"/>
      </p:ext>
    </p:extLst>
  </p:cSld>
  <p:clrMapOvr>
    <a:masterClrMapping/>
  </p:clrMapOvr>
  <p:hf sldNum="0" hdr="0"/>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4" name="Footer Placeholder 3"/>
          <p:cNvSpPr>
            <a:spLocks noGrp="1"/>
          </p:cNvSpPr>
          <p:nvPr>
            <p:ph type="ftr" sz="quarter" idx="11"/>
          </p:nvPr>
        </p:nvSpPr>
        <p:spPr/>
        <p:txBody>
          <a:bodyPr/>
          <a:lstStyle/>
          <a:p>
            <a:pPr>
              <a:defRPr/>
            </a:pPr>
            <a:r>
              <a:rPr lang="en-GB"/>
              <a:t>Type presentation title here</a:t>
            </a: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582491868"/>
      </p:ext>
    </p:extLst>
  </p:cSld>
  <p:clrMapOvr>
    <a:masterClrMapping/>
  </p:clrMapOvr>
  <p:hf sldNum="0" hdr="0"/>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3" name="Footer Placeholder 2"/>
          <p:cNvSpPr>
            <a:spLocks noGrp="1"/>
          </p:cNvSpPr>
          <p:nvPr>
            <p:ph type="ftr" sz="quarter" idx="11"/>
          </p:nvPr>
        </p:nvSpPr>
        <p:spPr/>
        <p:txBody>
          <a:bodyPr/>
          <a:lstStyle/>
          <a:p>
            <a:pPr>
              <a:defRPr/>
            </a:pPr>
            <a:r>
              <a:rPr lang="en-GB"/>
              <a:t>Type presentation title here</a:t>
            </a: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2065976468"/>
      </p:ext>
    </p:extLst>
  </p:cSld>
  <p:clrMapOvr>
    <a:masterClrMapping/>
  </p:clrMapOvr>
  <p:hf sldNum="0" hdr="0"/>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2092945050"/>
      </p:ext>
    </p:extLst>
  </p:cSld>
  <p:clrMapOvr>
    <a:masterClrMapping/>
  </p:clrMapOvr>
  <p:hf sldNum="0" hdr="0"/>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1597840863"/>
      </p:ext>
    </p:extLst>
  </p:cSld>
  <p:clrMapOvr>
    <a:masterClrMapping/>
  </p:clrMapOvr>
  <p:hf sldNum="0" hdr="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1848311527"/>
      </p:ext>
    </p:extLst>
  </p:cSld>
  <p:clrMapOvr>
    <a:masterClrMapping/>
  </p:clrMapOvr>
  <p:hf sldNum="0" hdr="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FDF2350-29E0-4586-A08F-25F4C21AABF7}" type="slidenum">
              <a:rPr lang="fr-FR" smtClean="0"/>
              <a:pPr/>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44270438"/>
      </p:ext>
    </p:extLst>
  </p:cSld>
  <p:clrMapOvr>
    <a:masterClrMapping/>
  </p:clrMapOvr>
  <p:hf sldNum="0" hdr="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3468924911"/>
      </p:ext>
    </p:extLst>
  </p:cSld>
  <p:clrMapOvr>
    <a:masterClrMapping/>
  </p:clrMapOvr>
  <p:hf sldNum="0" hdr="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FDF2350-29E0-4586-A08F-25F4C21AABF7}" type="slidenum">
              <a:rPr lang="fr-FR" smtClean="0"/>
              <a:pPr/>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72949621"/>
      </p:ext>
    </p:extLst>
  </p:cSld>
  <p:clrMapOvr>
    <a:masterClrMapping/>
  </p:clrMapOvr>
  <p:hf sldNum="0" hdr="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Modifier les styles du texte du masque</a:t>
            </a:r>
          </a:p>
        </p:txBody>
      </p:sp>
      <p:sp>
        <p:nvSpPr>
          <p:cNvPr id="5" name="Date Placeholder 4"/>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6" name="Footer Placeholder 5"/>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2855432266"/>
      </p:ext>
    </p:extLst>
  </p:cSld>
  <p:clrMapOvr>
    <a:masterClrMapping/>
  </p:clrMapOvr>
  <p:hf sldNum="0"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imag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en-US" noProof="0" dirty="0"/>
              <a:t>Click to edit Master title style</a:t>
            </a:r>
            <a:endParaRPr lang="en-GB" noProof="0" dirty="0"/>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6" name="Bildplatzhalter 2"/>
          <p:cNvSpPr>
            <a:spLocks noGrp="1"/>
          </p:cNvSpPr>
          <p:nvPr>
            <p:ph type="pic" idx="12"/>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8" name="Datumsplatzhalter 3"/>
          <p:cNvSpPr>
            <a:spLocks noGrp="1"/>
          </p:cNvSpPr>
          <p:nvPr>
            <p:ph type="dt" sz="half" idx="14"/>
          </p:nvPr>
        </p:nvSpPr>
        <p:spPr/>
        <p:txBody>
          <a:bodyPr/>
          <a:lstStyle>
            <a:lvl1pPr>
              <a:defRPr/>
            </a:lvl1pPr>
          </a:lstStyle>
          <a:p>
            <a:pPr>
              <a:defRPr/>
            </a:pPr>
            <a:fld id="{DAE1AF93-64A5-4F06-B896-CA3698B0A24D}" type="datetime1">
              <a:rPr lang="en-GB"/>
              <a:pPr>
                <a:defRPr/>
              </a:pPr>
              <a:t>16/02/2019</a:t>
            </a:fld>
            <a:endParaRPr lang="de-DE" dirty="0"/>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1731859207"/>
      </p:ext>
    </p:extLst>
  </p:cSld>
  <p:clrMapOvr>
    <a:masterClrMapping/>
  </p:clrMapOvr>
  <p:hf sldNum="0" hdr="0"/>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11"/>
          </p:nvPr>
        </p:nvSpPr>
        <p:spPr/>
        <p:txBody>
          <a:bodyPr/>
          <a:lstStyle/>
          <a:p>
            <a:pPr>
              <a:defRPr/>
            </a:pPr>
            <a:r>
              <a:rPr lang="en-GB"/>
              <a:t>Type presentation title here</a:t>
            </a: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FDF2350-29E0-4586-A08F-25F4C21AABF7}" type="slidenum">
              <a:rPr lang="fr-FR" smtClean="0"/>
              <a:pPr/>
              <a:t>‹N°›</a:t>
            </a:fld>
            <a:endParaRPr lang="fr-FR"/>
          </a:p>
        </p:txBody>
      </p:sp>
    </p:spTree>
    <p:extLst>
      <p:ext uri="{BB962C8B-B14F-4D97-AF65-F5344CB8AC3E}">
        <p14:creationId xmlns:p14="http://schemas.microsoft.com/office/powerpoint/2010/main" val="2352136129"/>
      </p:ext>
    </p:extLst>
  </p:cSld>
  <p:clrMapOvr>
    <a:masterClrMapping/>
  </p:clrMapOvr>
  <p:hf sldNum="0"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big imag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dirty="0"/>
              <a:t>Click to edit Master title style</a:t>
            </a:r>
            <a:endParaRPr lang="de-DE" noProof="0" dirty="0"/>
          </a:p>
        </p:txBody>
      </p:sp>
      <p:sp>
        <p:nvSpPr>
          <p:cNvPr id="7" name="Inhaltsplatzhalter 2"/>
          <p:cNvSpPr>
            <a:spLocks noGrp="1"/>
          </p:cNvSpPr>
          <p:nvPr>
            <p:ph idx="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8" name="Bildplatzhalter 2"/>
          <p:cNvSpPr>
            <a:spLocks noGrp="1"/>
          </p:cNvSpPr>
          <p:nvPr>
            <p:ph type="pic" idx="12"/>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4"/>
          </p:nvPr>
        </p:nvSpPr>
        <p:spPr/>
        <p:txBody>
          <a:bodyPr/>
          <a:lstStyle>
            <a:lvl1pPr>
              <a:defRPr/>
            </a:lvl1pPr>
          </a:lstStyle>
          <a:p>
            <a:pPr>
              <a:defRPr/>
            </a:pPr>
            <a:fld id="{63AC509D-2F8F-48C6-A880-7C15CA650769}" type="datetime1">
              <a:rPr lang="en-GB"/>
              <a:pPr>
                <a:defRPr/>
              </a:pPr>
              <a:t>16/02/2019</a:t>
            </a:fld>
            <a:endParaRPr lang="de-DE"/>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columns, subheadline,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en-US" noProof="0" dirty="0"/>
              <a:t>Click to edit Master title style</a:t>
            </a:r>
            <a:endParaRPr lang="de-DE" noProof="0" dirty="0"/>
          </a:p>
        </p:txBody>
      </p:sp>
      <p:sp>
        <p:nvSpPr>
          <p:cNvPr id="7" name="Inhaltsplatzhalter 2"/>
          <p:cNvSpPr>
            <a:spLocks noGrp="1"/>
          </p:cNvSpPr>
          <p:nvPr>
            <p:ph idx="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8" name="Inhaltsplatzhalter 2"/>
          <p:cNvSpPr>
            <a:spLocks noGrp="1"/>
          </p:cNvSpPr>
          <p:nvPr>
            <p:ph idx="12"/>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p:txBody>
      </p:sp>
      <p:sp>
        <p:nvSpPr>
          <p:cNvPr id="5" name="Fußzeilenplatzhalter 2"/>
          <p:cNvSpPr>
            <a:spLocks noGrp="1"/>
          </p:cNvSpPr>
          <p:nvPr>
            <p:ph type="ftr" sz="quarter" idx="13"/>
          </p:nvPr>
        </p:nvSpPr>
        <p:spPr/>
        <p:txBody>
          <a:bodyPr/>
          <a:lstStyle>
            <a:lvl1pPr>
              <a:defRPr/>
            </a:lvl1pPr>
          </a:lstStyle>
          <a:p>
            <a:pPr>
              <a:defRPr/>
            </a:pPr>
            <a:r>
              <a:rPr lang="de-DE"/>
              <a:t>company presentation 2012</a:t>
            </a:r>
          </a:p>
        </p:txBody>
      </p:sp>
      <p:sp>
        <p:nvSpPr>
          <p:cNvPr id="6" name="Datumsplatzhalter 3"/>
          <p:cNvSpPr>
            <a:spLocks noGrp="1"/>
          </p:cNvSpPr>
          <p:nvPr>
            <p:ph type="dt" sz="half" idx="14"/>
          </p:nvPr>
        </p:nvSpPr>
        <p:spPr/>
        <p:txBody>
          <a:bodyPr/>
          <a:lstStyle>
            <a:lvl1pPr>
              <a:defRPr/>
            </a:lvl1pPr>
          </a:lstStyle>
          <a:p>
            <a:pPr>
              <a:defRPr/>
            </a:pPr>
            <a:fld id="{D58F63BF-3484-4DE5-A9EE-461273B355D1}" type="datetime1">
              <a:rPr lang="en-GB"/>
              <a:pPr>
                <a:defRPr/>
              </a:pPr>
              <a:t>16/02/2019</a:t>
            </a:fld>
            <a:endParaRPr lang="de-DE"/>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columns,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en-US" noProof="0" dirty="0"/>
              <a:t>Click to edit Master title style</a:t>
            </a:r>
            <a:endParaRPr lang="de-DE" noProof="0" dirty="0"/>
          </a:p>
        </p:txBody>
      </p:sp>
      <p:sp>
        <p:nvSpPr>
          <p:cNvPr id="9" name="Inhaltsplatzhalter 2"/>
          <p:cNvSpPr>
            <a:spLocks noGrp="1"/>
          </p:cNvSpPr>
          <p:nvPr>
            <p:ph idx="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dirty="0"/>
              <a:t>Click to edit Master text styles</a:t>
            </a:r>
          </a:p>
          <a:p>
            <a:pPr lvl="1"/>
            <a:r>
              <a:rPr lang="en-US" noProof="0" dirty="0"/>
              <a:t>Second level</a:t>
            </a:r>
          </a:p>
          <a:p>
            <a:pPr lvl="2"/>
            <a:r>
              <a:rPr lang="en-US" noProof="0" dirty="0"/>
              <a:t>Third level</a:t>
            </a:r>
          </a:p>
        </p:txBody>
      </p:sp>
      <p:sp>
        <p:nvSpPr>
          <p:cNvPr id="10" name="Inhaltsplatzhalter 2"/>
          <p:cNvSpPr>
            <a:spLocks noGrp="1"/>
          </p:cNvSpPr>
          <p:nvPr>
            <p:ph idx="12"/>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en-US" noProof="0" dirty="0"/>
              <a:t>Click to edit Master text styles</a:t>
            </a:r>
          </a:p>
          <a:p>
            <a:pPr lvl="1"/>
            <a:r>
              <a:rPr lang="en-US" noProof="0" dirty="0"/>
              <a:t>Second level</a:t>
            </a:r>
          </a:p>
          <a:p>
            <a:pPr lvl="2"/>
            <a:r>
              <a:rPr lang="en-US" noProof="0" dirty="0"/>
              <a:t>Third level</a:t>
            </a:r>
          </a:p>
        </p:txBody>
      </p:sp>
      <p:sp>
        <p:nvSpPr>
          <p:cNvPr id="5" name="Fußzeilenplatzhalter 2"/>
          <p:cNvSpPr>
            <a:spLocks noGrp="1"/>
          </p:cNvSpPr>
          <p:nvPr>
            <p:ph type="ftr" sz="quarter" idx="13"/>
          </p:nvPr>
        </p:nvSpPr>
        <p:spPr/>
        <p:txBody>
          <a:bodyPr/>
          <a:lstStyle>
            <a:lvl1pPr>
              <a:defRPr/>
            </a:lvl1pPr>
          </a:lstStyle>
          <a:p>
            <a:pPr>
              <a:defRPr/>
            </a:pPr>
            <a:r>
              <a:rPr lang="en-GB"/>
              <a:t>Type presentation title here</a:t>
            </a:r>
          </a:p>
        </p:txBody>
      </p:sp>
      <p:sp>
        <p:nvSpPr>
          <p:cNvPr id="6" name="Datumsplatzhalter 3"/>
          <p:cNvSpPr>
            <a:spLocks noGrp="1"/>
          </p:cNvSpPr>
          <p:nvPr>
            <p:ph type="dt" sz="half" idx="14"/>
          </p:nvPr>
        </p:nvSpPr>
        <p:spPr/>
        <p:txBody>
          <a:bodyPr/>
          <a:lstStyle>
            <a:lvl1pPr>
              <a:defRPr/>
            </a:lvl1pPr>
          </a:lstStyle>
          <a:p>
            <a:pPr>
              <a:defRPr/>
            </a:pPr>
            <a:fld id="{DC1F13F6-584B-4B08-AC73-E6A0A73E08C3}" type="datetime1">
              <a:rPr lang="en-GB"/>
              <a:pPr>
                <a:defRPr/>
              </a:pPr>
              <a:t>16/02/2019</a:t>
            </a:fld>
            <a:endParaRPr lang="de-DE"/>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E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3361874A-85C3-485E-ABC0-9AA3A437444E}" type="slidenum">
              <a:rPr lang="en-GB"/>
              <a:pPr>
                <a:defRPr/>
              </a:pPr>
              <a:t>‹N°›</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457200" y="6356350"/>
            <a:ext cx="2133600" cy="365125"/>
          </a:xfrm>
          <a:prstGeom prst="rect">
            <a:avLst/>
          </a:prstGeom>
        </p:spPr>
        <p:txBody>
          <a:bodyPr/>
          <a:lstStyle>
            <a:lvl1pPr>
              <a:defRPr/>
            </a:lvl1pPr>
          </a:lstStyle>
          <a:p>
            <a:pPr>
              <a:defRPr/>
            </a:pPr>
            <a:fld id="{B2769A4A-1295-4833-BDC5-8E42895A95D2}" type="slidenum">
              <a:rPr lang="en-GB"/>
              <a:pPr>
                <a:defRPr/>
              </a:pPr>
              <a:t>‹N°›</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 name="Rectangle 25"/>
          <p:cNvSpPr>
            <a:spLocks noGrp="1" noChangeArrowheads="1"/>
          </p:cNvSpPr>
          <p:nvPr>
            <p:ph type="ftr" sz="quarter" idx="10"/>
          </p:nvPr>
        </p:nvSpPr>
        <p:spPr>
          <a:ln/>
        </p:spPr>
        <p:txBody>
          <a:bodyPr/>
          <a:lstStyle>
            <a:lvl1pPr>
              <a:defRPr/>
            </a:lvl1pPr>
          </a:lstStyle>
          <a:p>
            <a:pPr>
              <a:defRPr/>
            </a:pPr>
            <a:r>
              <a:rPr lang="en-GB"/>
              <a:t>Type presentation title here</a:t>
            </a:r>
          </a:p>
        </p:txBody>
      </p:sp>
      <p:sp>
        <p:nvSpPr>
          <p:cNvPr id="3" name="Rectangle 17"/>
          <p:cNvSpPr>
            <a:spLocks noGrp="1" noChangeArrowheads="1"/>
          </p:cNvSpPr>
          <p:nvPr>
            <p:ph type="dt" sz="half" idx="11"/>
          </p:nvPr>
        </p:nvSpPr>
        <p:spPr>
          <a:ln/>
        </p:spPr>
        <p:txBody>
          <a:bodyPr/>
          <a:lstStyle>
            <a:lvl1pPr>
              <a:defRPr/>
            </a:lvl1pPr>
          </a:lstStyle>
          <a:p>
            <a:pPr>
              <a:defRPr/>
            </a:pPr>
            <a:fld id="{19332AA5-8037-4230-A748-EC4351D83D40}" type="datetime1">
              <a:rPr lang="en-GB"/>
              <a:pPr>
                <a:defRPr/>
              </a:pPr>
              <a:t>16/02/2019</a:t>
            </a:fld>
            <a:endParaRPr lang="de-DE"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7.gif"/><Relationship Id="rId4" Type="http://schemas.openxmlformats.org/officeDocument/2006/relationships/slideLayout" Target="../slideLayouts/slideLayout13.xml"/><Relationship Id="rId9" Type="http://schemas.openxmlformats.org/officeDocument/2006/relationships/image" Target="../media/image6.gi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theme" Target="../theme/theme4.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Grafik 6"/>
          <p:cNvPicPr>
            <a:picLocks noChangeAspect="1"/>
          </p:cNvPicPr>
          <p:nvPr/>
        </p:nvPicPr>
        <p:blipFill>
          <a:blip r:embed="rId10" cstate="print"/>
          <a:srcRect/>
          <a:stretch>
            <a:fillRect/>
          </a:stretch>
        </p:blipFill>
        <p:spPr bwMode="auto">
          <a:xfrm>
            <a:off x="0" y="1588"/>
            <a:ext cx="9144000" cy="1116012"/>
          </a:xfrm>
          <a:prstGeom prst="rect">
            <a:avLst/>
          </a:prstGeom>
          <a:noFill/>
          <a:ln w="9525">
            <a:noFill/>
            <a:miter lim="800000"/>
            <a:headEnd/>
            <a:tailEnd/>
          </a:ln>
        </p:spPr>
      </p:pic>
      <p:sp>
        <p:nvSpPr>
          <p:cNvPr id="1027" name="Rectangle 15"/>
          <p:cNvSpPr>
            <a:spLocks noGrp="1" noChangeArrowheads="1"/>
          </p:cNvSpPr>
          <p:nvPr>
            <p:ph type="title"/>
          </p:nvPr>
        </p:nvSpPr>
        <p:spPr bwMode="auto">
          <a:xfrm>
            <a:off x="684213" y="1482725"/>
            <a:ext cx="7775575" cy="6191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here to add title</a:t>
            </a:r>
          </a:p>
        </p:txBody>
      </p:sp>
      <p:pic>
        <p:nvPicPr>
          <p:cNvPr id="1028" name="Grafik 7"/>
          <p:cNvPicPr>
            <a:picLocks noChangeAspect="1"/>
          </p:cNvPicPr>
          <p:nvPr/>
        </p:nvPicPr>
        <p:blipFill>
          <a:blip r:embed="rId11" cstate="print"/>
          <a:srcRect/>
          <a:stretch>
            <a:fillRect/>
          </a:stretch>
        </p:blipFill>
        <p:spPr bwMode="auto">
          <a:xfrm>
            <a:off x="6618288" y="304800"/>
            <a:ext cx="2106612" cy="877888"/>
          </a:xfrm>
          <a:prstGeom prst="rect">
            <a:avLst/>
          </a:prstGeom>
          <a:noFill/>
          <a:ln w="9525">
            <a:noFill/>
            <a:miter lim="800000"/>
            <a:headEnd/>
            <a:tailEnd/>
          </a:ln>
        </p:spPr>
      </p:pic>
      <p:pic>
        <p:nvPicPr>
          <p:cNvPr id="1029" name="Grafik 8"/>
          <p:cNvPicPr>
            <a:picLocks noChangeAspect="1"/>
          </p:cNvPicPr>
          <p:nvPr/>
        </p:nvPicPr>
        <p:blipFill>
          <a:blip r:embed="rId12" cstate="print"/>
          <a:srcRect/>
          <a:stretch>
            <a:fillRect/>
          </a:stretch>
        </p:blipFill>
        <p:spPr bwMode="auto">
          <a:xfrm>
            <a:off x="0" y="5851525"/>
            <a:ext cx="9144000" cy="738188"/>
          </a:xfrm>
          <a:prstGeom prst="rect">
            <a:avLst/>
          </a:prstGeom>
          <a:noFill/>
          <a:ln w="9525">
            <a:noFill/>
            <a:miter lim="800000"/>
            <a:headEnd/>
            <a:tailEnd/>
          </a:ln>
        </p:spPr>
      </p:pic>
      <p:sp>
        <p:nvSpPr>
          <p:cNvPr id="1030" name="Rectangle 16"/>
          <p:cNvSpPr>
            <a:spLocks noGrp="1" noChangeArrowheads="1"/>
          </p:cNvSpPr>
          <p:nvPr>
            <p:ph type="body" idx="1"/>
          </p:nvPr>
        </p:nvSpPr>
        <p:spPr bwMode="auto">
          <a:xfrm>
            <a:off x="684213" y="2447925"/>
            <a:ext cx="7775575" cy="3816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First layer</a:t>
            </a:r>
          </a:p>
          <a:p>
            <a:pPr lvl="1"/>
            <a:r>
              <a:rPr lang="en-GB"/>
              <a:t>Second layer</a:t>
            </a:r>
          </a:p>
          <a:p>
            <a:pPr lvl="2"/>
            <a:r>
              <a:rPr lang="en-GB"/>
              <a:t>Third layer</a:t>
            </a:r>
          </a:p>
          <a:p>
            <a:pPr lvl="3"/>
            <a:r>
              <a:rPr lang="en-GB"/>
              <a:t>Fourth layer</a:t>
            </a:r>
          </a:p>
        </p:txBody>
      </p:sp>
      <p:sp>
        <p:nvSpPr>
          <p:cNvPr id="14" name="Text Box 19"/>
          <p:cNvSpPr txBox="1">
            <a:spLocks noChangeArrowheads="1"/>
          </p:cNvSpPr>
          <p:nvPr/>
        </p:nvSpPr>
        <p:spPr bwMode="auto">
          <a:xfrm>
            <a:off x="7704138" y="6581775"/>
            <a:ext cx="927100" cy="246063"/>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en-GB" sz="1000" b="0" dirty="0">
                <a:solidFill>
                  <a:srgbClr val="6E6452"/>
                </a:solidFill>
                <a:latin typeface="Arial Narrow" pitchFamily="34" charset="0"/>
              </a:rPr>
              <a:t>Page </a:t>
            </a:r>
            <a:fld id="{BCB2323C-AF37-4EC8-BEB7-3BAE9FAFEA05}" type="slidenum">
              <a:rPr lang="en-GB" sz="1000" b="0" smtClean="0">
                <a:solidFill>
                  <a:srgbClr val="6E6452"/>
                </a:solidFill>
                <a:latin typeface="Arial Narrow" pitchFamily="34" charset="0"/>
              </a:rPr>
              <a:pPr>
                <a:def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defRPr sz="1000">
                <a:solidFill>
                  <a:srgbClr val="6E6452"/>
                </a:solidFill>
                <a:latin typeface="Arial Narrow" pitchFamily="34" charset="0"/>
              </a:defRPr>
            </a:lvl1pPr>
          </a:lstStyle>
          <a:p>
            <a:pPr>
              <a:defRPr/>
            </a:pPr>
            <a:r>
              <a:rPr lang="en-GB"/>
              <a:t>Type presentation title here</a:t>
            </a:r>
          </a:p>
        </p:txBody>
      </p:sp>
      <p:sp>
        <p:nvSpPr>
          <p:cNvPr id="16" name="Rectangle 17"/>
          <p:cNvSpPr>
            <a:spLocks noGrp="1" noChangeArrowheads="1"/>
          </p:cNvSpPr>
          <p:nvPr>
            <p:ph type="dt" sz="half" idx="2"/>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eaLnBrk="0" hangingPunct="0">
              <a:defRPr sz="1000" b="0">
                <a:solidFill>
                  <a:srgbClr val="6E6452"/>
                </a:solidFill>
                <a:latin typeface="Arial Narrow" pitchFamily="34" charset="0"/>
              </a:defRPr>
            </a:lvl1pPr>
          </a:lstStyle>
          <a:p>
            <a:pPr>
              <a:defRPr/>
            </a:pPr>
            <a:fld id="{DF1BD1F4-8CD6-4E83-B5F8-9BAA1B4F6373}" type="datetime1">
              <a:rPr lang="en-GB"/>
              <a:pPr>
                <a:defRPr/>
              </a:pPr>
              <a:t>16/02/2019</a:t>
            </a:fld>
            <a:endParaRPr lang="en-GB" dirty="0"/>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Lst>
  <p:transition/>
  <p:hf sldNum="0" hdr="0"/>
  <p:txStyles>
    <p:titleStyle>
      <a:lvl1pPr algn="l" rtl="0" eaLnBrk="0" fontAlgn="base" hangingPunct="0">
        <a:spcBef>
          <a:spcPct val="0"/>
        </a:spcBef>
        <a:spcAft>
          <a:spcPct val="0"/>
        </a:spcAft>
        <a:defRPr sz="2400">
          <a:solidFill>
            <a:srgbClr val="6E6452"/>
          </a:solidFill>
          <a:latin typeface="+mj-lt"/>
          <a:ea typeface="+mj-ea"/>
          <a:cs typeface="+mj-cs"/>
        </a:defRPr>
      </a:lvl1pPr>
      <a:lvl2pPr algn="l" rtl="0" eaLnBrk="0" fontAlgn="base" hangingPunct="0">
        <a:spcBef>
          <a:spcPct val="0"/>
        </a:spcBef>
        <a:spcAft>
          <a:spcPct val="0"/>
        </a:spcAft>
        <a:defRPr sz="2400">
          <a:solidFill>
            <a:srgbClr val="6E6452"/>
          </a:solidFill>
          <a:latin typeface="Arial" charset="0"/>
        </a:defRPr>
      </a:lvl2pPr>
      <a:lvl3pPr algn="l" rtl="0" eaLnBrk="0" fontAlgn="base" hangingPunct="0">
        <a:spcBef>
          <a:spcPct val="0"/>
        </a:spcBef>
        <a:spcAft>
          <a:spcPct val="0"/>
        </a:spcAft>
        <a:defRPr sz="2400">
          <a:solidFill>
            <a:srgbClr val="6E6452"/>
          </a:solidFill>
          <a:latin typeface="Arial" charset="0"/>
        </a:defRPr>
      </a:lvl3pPr>
      <a:lvl4pPr algn="l" rtl="0" eaLnBrk="0" fontAlgn="base" hangingPunct="0">
        <a:spcBef>
          <a:spcPct val="0"/>
        </a:spcBef>
        <a:spcAft>
          <a:spcPct val="0"/>
        </a:spcAft>
        <a:defRPr sz="2400">
          <a:solidFill>
            <a:srgbClr val="6E6452"/>
          </a:solidFill>
          <a:latin typeface="Arial" charset="0"/>
        </a:defRPr>
      </a:lvl4pPr>
      <a:lvl5pPr algn="l" rtl="0" eaLnBrk="0" fontAlgn="base" hangingPunct="0">
        <a:spcBef>
          <a:spcPct val="0"/>
        </a:spcBef>
        <a:spcAft>
          <a:spcPct val="0"/>
        </a:spcAft>
        <a:defRPr sz="2400">
          <a:solidFill>
            <a:srgbClr val="6E6452"/>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58775" indent="-358775" algn="l" rtl="0" eaLnBrk="0" fontAlgn="base" hangingPunct="0">
        <a:spcBef>
          <a:spcPts val="400"/>
        </a:spcBef>
        <a:spcAft>
          <a:spcPts val="800"/>
        </a:spcAft>
        <a:buClr>
          <a:srgbClr val="C80F0F"/>
        </a:buClr>
        <a:buFont typeface="Arial" pitchFamily="34" charset="0"/>
        <a:buChar char="•"/>
        <a:tabLst>
          <a:tab pos="2190750" algn="l"/>
        </a:tabLst>
        <a:defRPr>
          <a:solidFill>
            <a:srgbClr val="6E6452"/>
          </a:solidFill>
          <a:latin typeface="+mn-lt"/>
          <a:ea typeface="+mn-ea"/>
          <a:cs typeface="+mn-cs"/>
        </a:defRPr>
      </a:lvl1pPr>
      <a:lvl2pPr marL="7191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2pPr>
      <a:lvl3pPr marL="1079500"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3pPr>
      <a:lvl4pPr marL="1439863"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4pPr>
      <a:lvl5pPr marL="1439863" indent="388938" algn="l" rtl="0" eaLnBrk="0" fontAlgn="base" hangingPunct="0">
        <a:spcBef>
          <a:spcPts val="400"/>
        </a:spcBef>
        <a:spcAft>
          <a:spcPts val="800"/>
        </a:spcAft>
        <a:buClr>
          <a:srgbClr val="6E6452"/>
        </a:buClr>
        <a:buFont typeface="Arial" pitchFamily="34" charset="0"/>
        <a:tabLst>
          <a:tab pos="2190750" algn="l"/>
        </a:tabLst>
        <a:defRPr>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Grafik 8"/>
          <p:cNvPicPr>
            <a:picLocks noChangeAspect="1"/>
          </p:cNvPicPr>
          <p:nvPr/>
        </p:nvPicPr>
        <p:blipFill>
          <a:blip r:embed="rId3" cstate="print"/>
          <a:srcRect/>
          <a:stretch>
            <a:fillRect/>
          </a:stretch>
        </p:blipFill>
        <p:spPr bwMode="auto">
          <a:xfrm>
            <a:off x="0" y="5851525"/>
            <a:ext cx="9144000" cy="738188"/>
          </a:xfrm>
          <a:prstGeom prst="rect">
            <a:avLst/>
          </a:prstGeom>
          <a:noFill/>
          <a:ln w="9525">
            <a:noFill/>
            <a:miter lim="800000"/>
            <a:headEnd/>
            <a:tailEnd/>
          </a:ln>
        </p:spPr>
      </p:pic>
      <p:sp>
        <p:nvSpPr>
          <p:cNvPr id="14" name="Text Box 19"/>
          <p:cNvSpPr txBox="1">
            <a:spLocks noChangeArrowheads="1"/>
          </p:cNvSpPr>
          <p:nvPr/>
        </p:nvSpPr>
        <p:spPr bwMode="auto">
          <a:xfrm>
            <a:off x="7704138" y="6581775"/>
            <a:ext cx="927100" cy="246063"/>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pPr>
              <a:defRPr/>
            </a:pPr>
            <a:r>
              <a:rPr lang="en-GB" sz="1000" b="0" dirty="0">
                <a:solidFill>
                  <a:srgbClr val="6E6452"/>
                </a:solidFill>
                <a:latin typeface="Arial Narrow" pitchFamily="34" charset="0"/>
              </a:rPr>
              <a:t>Page </a:t>
            </a:r>
            <a:fld id="{48103A36-FE9E-48BB-A27D-831F44F1D324}" type="slidenum">
              <a:rPr lang="en-GB" sz="1000" b="0" smtClean="0">
                <a:solidFill>
                  <a:srgbClr val="6E6452"/>
                </a:solidFill>
                <a:latin typeface="Arial Narrow" pitchFamily="34" charset="0"/>
              </a:rPr>
              <a:pPr>
                <a:def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263" y="6581775"/>
            <a:ext cx="3419475"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defRPr sz="1000">
                <a:solidFill>
                  <a:srgbClr val="6E6452"/>
                </a:solidFill>
                <a:latin typeface="Arial Narrow" pitchFamily="34" charset="0"/>
              </a:defRPr>
            </a:lvl1pPr>
          </a:lstStyle>
          <a:p>
            <a:pPr>
              <a:defRPr/>
            </a:pPr>
            <a:r>
              <a:rPr lang="en-GB"/>
              <a:t>Type presentation title here</a:t>
            </a:r>
          </a:p>
        </p:txBody>
      </p:sp>
      <p:sp>
        <p:nvSpPr>
          <p:cNvPr id="16" name="Rectangle 17"/>
          <p:cNvSpPr>
            <a:spLocks noGrp="1" noChangeArrowheads="1"/>
          </p:cNvSpPr>
          <p:nvPr>
            <p:ph type="dt" sz="half" idx="2"/>
          </p:nvPr>
        </p:nvSpPr>
        <p:spPr bwMode="auto">
          <a:xfrm>
            <a:off x="679450" y="6581775"/>
            <a:ext cx="1295400" cy="246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eaLnBrk="0" hangingPunct="0">
              <a:defRPr sz="1000" b="0">
                <a:solidFill>
                  <a:srgbClr val="6E6452"/>
                </a:solidFill>
                <a:latin typeface="Arial Narrow" pitchFamily="34" charset="0"/>
              </a:defRPr>
            </a:lvl1pPr>
          </a:lstStyle>
          <a:p>
            <a:pPr>
              <a:defRPr/>
            </a:pPr>
            <a:fld id="{10BB54EA-8604-41CC-A525-5C208CB41B4D}" type="datetime1">
              <a:rPr lang="en-GB"/>
              <a:pPr>
                <a:defRPr/>
              </a:pPr>
              <a:t>16/02/2019</a:t>
            </a:fld>
            <a:endParaRPr lang="de-DE" dirty="0"/>
          </a:p>
        </p:txBody>
      </p:sp>
      <p:pic>
        <p:nvPicPr>
          <p:cNvPr id="2054" name="Grafik 10"/>
          <p:cNvPicPr>
            <a:picLocks noChangeAspect="1"/>
          </p:cNvPicPr>
          <p:nvPr/>
        </p:nvPicPr>
        <p:blipFill>
          <a:blip r:embed="rId4" cstate="print"/>
          <a:srcRect/>
          <a:stretch>
            <a:fillRect/>
          </a:stretch>
        </p:blipFill>
        <p:spPr bwMode="auto">
          <a:xfrm>
            <a:off x="0" y="0"/>
            <a:ext cx="9144000" cy="1119188"/>
          </a:xfrm>
          <a:prstGeom prst="rect">
            <a:avLst/>
          </a:prstGeom>
          <a:noFill/>
          <a:ln w="9525">
            <a:noFill/>
            <a:miter lim="800000"/>
            <a:headEnd/>
            <a:tailEnd/>
          </a:ln>
        </p:spPr>
      </p:pic>
      <p:pic>
        <p:nvPicPr>
          <p:cNvPr id="2055" name="Grafik 7"/>
          <p:cNvPicPr>
            <a:picLocks noChangeAspect="1"/>
          </p:cNvPicPr>
          <p:nvPr/>
        </p:nvPicPr>
        <p:blipFill>
          <a:blip r:embed="rId5" cstate="print"/>
          <a:srcRect/>
          <a:stretch>
            <a:fillRect/>
          </a:stretch>
        </p:blipFill>
        <p:spPr bwMode="auto">
          <a:xfrm>
            <a:off x="6618288" y="304800"/>
            <a:ext cx="2106612" cy="877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1" r:id="rId1"/>
  </p:sldLayoutIdLst>
  <p:transition/>
  <p:hf sldNum="0" hdr="0"/>
  <p:txStyles>
    <p:titleStyle>
      <a:lvl1pPr algn="l" rtl="0" eaLnBrk="0" fontAlgn="base" hangingPunct="0">
        <a:spcBef>
          <a:spcPct val="0"/>
        </a:spcBef>
        <a:spcAft>
          <a:spcPct val="0"/>
        </a:spcAft>
        <a:defRPr sz="2400">
          <a:solidFill>
            <a:srgbClr val="6E6452"/>
          </a:solidFill>
          <a:latin typeface="+mj-lt"/>
          <a:ea typeface="+mj-ea"/>
          <a:cs typeface="+mj-cs"/>
        </a:defRPr>
      </a:lvl1pPr>
      <a:lvl2pPr algn="l" rtl="0" eaLnBrk="0" fontAlgn="base" hangingPunct="0">
        <a:spcBef>
          <a:spcPct val="0"/>
        </a:spcBef>
        <a:spcAft>
          <a:spcPct val="0"/>
        </a:spcAft>
        <a:defRPr sz="2400">
          <a:solidFill>
            <a:srgbClr val="6E6452"/>
          </a:solidFill>
          <a:latin typeface="Arial" charset="0"/>
        </a:defRPr>
      </a:lvl2pPr>
      <a:lvl3pPr algn="l" rtl="0" eaLnBrk="0" fontAlgn="base" hangingPunct="0">
        <a:spcBef>
          <a:spcPct val="0"/>
        </a:spcBef>
        <a:spcAft>
          <a:spcPct val="0"/>
        </a:spcAft>
        <a:defRPr sz="2400">
          <a:solidFill>
            <a:srgbClr val="6E6452"/>
          </a:solidFill>
          <a:latin typeface="Arial" charset="0"/>
        </a:defRPr>
      </a:lvl3pPr>
      <a:lvl4pPr algn="l" rtl="0" eaLnBrk="0" fontAlgn="base" hangingPunct="0">
        <a:spcBef>
          <a:spcPct val="0"/>
        </a:spcBef>
        <a:spcAft>
          <a:spcPct val="0"/>
        </a:spcAft>
        <a:defRPr sz="2400">
          <a:solidFill>
            <a:srgbClr val="6E6452"/>
          </a:solidFill>
          <a:latin typeface="Arial" charset="0"/>
        </a:defRPr>
      </a:lvl4pPr>
      <a:lvl5pPr algn="l" rtl="0" eaLnBrk="0" fontAlgn="base" hangingPunct="0">
        <a:spcBef>
          <a:spcPct val="0"/>
        </a:spcBef>
        <a:spcAft>
          <a:spcPct val="0"/>
        </a:spcAft>
        <a:defRPr sz="2400">
          <a:solidFill>
            <a:srgbClr val="6E6452"/>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58775" indent="-358775" algn="l" rtl="0" eaLnBrk="0" fontAlgn="base" hangingPunct="0">
        <a:spcBef>
          <a:spcPts val="400"/>
        </a:spcBef>
        <a:spcAft>
          <a:spcPts val="800"/>
        </a:spcAft>
        <a:buClr>
          <a:srgbClr val="C80F0F"/>
        </a:buClr>
        <a:buFont typeface="Arial" pitchFamily="34" charset="0"/>
        <a:buChar char="•"/>
        <a:tabLst>
          <a:tab pos="2190750" algn="l"/>
        </a:tabLst>
        <a:defRPr>
          <a:solidFill>
            <a:srgbClr val="6E6452"/>
          </a:solidFill>
          <a:latin typeface="+mn-lt"/>
          <a:ea typeface="+mn-ea"/>
          <a:cs typeface="+mn-cs"/>
        </a:defRPr>
      </a:lvl1pPr>
      <a:lvl2pPr marL="7191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2pPr>
      <a:lvl3pPr marL="1079500"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3pPr>
      <a:lvl4pPr marL="1439863"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4pPr>
      <a:lvl5pPr marL="1798638" indent="-358775" algn="l" rtl="0" eaLnBrk="0" fontAlgn="base" hangingPunct="0">
        <a:spcBef>
          <a:spcPts val="400"/>
        </a:spcBef>
        <a:spcAft>
          <a:spcPts val="800"/>
        </a:spcAft>
        <a:buClr>
          <a:srgbClr val="6E6452"/>
        </a:buClr>
        <a:buFont typeface="Arial" pitchFamily="34" charset="0"/>
        <a:buChar char="•"/>
        <a:tabLst>
          <a:tab pos="2190750" algn="l"/>
        </a:tabLst>
        <a:defRPr>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 name="Grafik 6"/>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bwMode="auto">
          <a:xfrm>
            <a:off x="0" y="1810"/>
            <a:ext cx="9144000" cy="1115568"/>
          </a:xfrm>
          <a:prstGeom prst="rect">
            <a:avLst/>
          </a:prstGeom>
          <a:noFill/>
          <a:ln w="9525">
            <a:noFill/>
            <a:miter lim="800000"/>
            <a:headEnd/>
            <a:tailEnd/>
          </a:ln>
        </p:spPr>
      </p:pic>
      <p:sp>
        <p:nvSpPr>
          <p:cNvPr id="75791" name="Rectangle 15"/>
          <p:cNvSpPr>
            <a:spLocks noGrp="1" noChangeArrowheads="1"/>
          </p:cNvSpPr>
          <p:nvPr>
            <p:ph type="title"/>
          </p:nvPr>
        </p:nvSpPr>
        <p:spPr bwMode="auto">
          <a:xfrm>
            <a:off x="684000" y="1483200"/>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here to add title</a:t>
            </a:r>
          </a:p>
        </p:txBody>
      </p:sp>
      <p:pic>
        <p:nvPicPr>
          <p:cNvPr id="19" name="Grafik 7"/>
          <p:cNvPicPr>
            <a:picLocks noChangeAspect="1"/>
          </p:cNvPicPr>
          <p:nvPr/>
        </p:nvPicPr>
        <p:blipFill>
          <a:blip r:embed="rId9" cstate="screen">
            <a:extLst>
              <a:ext uri="{28A0092B-C50C-407E-A947-70E740481C1C}">
                <a14:useLocalDpi xmlns:a14="http://schemas.microsoft.com/office/drawing/2010/main"/>
              </a:ext>
            </a:extLst>
          </a:blip>
          <a:srcRect/>
          <a:stretch>
            <a:fillRect/>
          </a:stretch>
        </p:blipFill>
        <p:spPr bwMode="auto">
          <a:xfrm>
            <a:off x="6618288" y="304800"/>
            <a:ext cx="2106612" cy="877888"/>
          </a:xfrm>
          <a:prstGeom prst="rect">
            <a:avLst/>
          </a:prstGeom>
          <a:noFill/>
          <a:ln w="9525">
            <a:noFill/>
            <a:miter lim="800000"/>
            <a:headEnd/>
            <a:tailEnd/>
          </a:ln>
        </p:spPr>
      </p:pic>
      <p:pic>
        <p:nvPicPr>
          <p:cNvPr id="20" name="Grafik 8"/>
          <p:cNvPicPr>
            <a:picLocks noChangeAspect="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2447999"/>
            <a:ext cx="7776000" cy="3816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First layer</a:t>
            </a:r>
          </a:p>
          <a:p>
            <a:pPr lvl="1"/>
            <a:r>
              <a:rPr lang="en-GB" noProof="0" dirty="0"/>
              <a:t>Second layer</a:t>
            </a:r>
          </a:p>
          <a:p>
            <a:pPr lvl="2"/>
            <a:r>
              <a:rPr lang="en-GB" noProof="0" dirty="0"/>
              <a:t>Third layer</a:t>
            </a:r>
          </a:p>
          <a:p>
            <a:pPr lvl="3"/>
            <a:r>
              <a:rPr lang="en-GB" noProof="0" dirty="0"/>
              <a:t>Fourth layer</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en-GB" sz="1000" b="0" dirty="0">
                <a:solidFill>
                  <a:srgbClr val="6E6452"/>
                </a:solidFill>
                <a:latin typeface="Arial Narrow" pitchFamily="34" charset="0"/>
              </a:rPr>
              <a:t>Page </a:t>
            </a:r>
            <a:fld id="{20D43604-BDB4-4E84-9E6D-5CEF149C2361}" type="slidenum">
              <a:rPr lang="en-GB" sz="1000" b="0" smtClean="0">
                <a:solidFill>
                  <a:srgbClr val="6E6452"/>
                </a:solidFill>
                <a:latin typeface="Arial Narrow" pitchFamily="34" charset="0"/>
              </a:rPr>
              <a:pPr/>
              <a:t>‹N°›</a:t>
            </a:fld>
            <a:endParaRPr lang="en-GB"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pPr eaLnBrk="0" hangingPunct="0"/>
            <a:r>
              <a:rPr lang="en-US"/>
              <a:t>Participatory Development Programme in Urban Areas</a:t>
            </a:r>
            <a:endParaRPr lang="en-GB"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pPr eaLnBrk="0" hangingPunct="0"/>
            <a:fld id="{74CFFEE5-9066-47EF-BB2B-788B4D11C396}" type="datetime1">
              <a:rPr lang="en-GB" smtClean="0"/>
              <a:pPr eaLnBrk="0" hangingPunct="0"/>
              <a:t>16/02/2019</a:t>
            </a:fld>
            <a:endParaRPr lang="en-GB" dirty="0"/>
          </a:p>
        </p:txBody>
      </p:sp>
    </p:spTree>
    <p:extLst>
      <p:ext uri="{BB962C8B-B14F-4D97-AF65-F5344CB8AC3E}">
        <p14:creationId xmlns:p14="http://schemas.microsoft.com/office/powerpoint/2010/main" val="17728976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Lst>
  <p:transition/>
  <p:hf sldNum="0" hdr="0" ftr="0" dt="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440000" indent="0" algn="l" rtl="0" eaLnBrk="1" fontAlgn="base" hangingPunct="1">
        <a:spcBef>
          <a:spcPts val="400"/>
        </a:spcBef>
        <a:spcAft>
          <a:spcPts val="800"/>
        </a:spcAft>
        <a:buClr>
          <a:srgbClr val="6E6452"/>
        </a:buClr>
        <a:buFont typeface="Arial" pitchFamily="34" charset="0"/>
        <a:buNone/>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DF1BD1F4-8CD6-4E83-B5F8-9BAA1B4F6373}" type="datetime1">
              <a:rPr lang="en-GB" smtClean="0"/>
              <a:pPr>
                <a:defRPr/>
              </a:pPr>
              <a:t>16/02/2019</a:t>
            </a:fld>
            <a:endParaRPr lang="en-GB"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GB"/>
              <a:t>Type presentation title here</a:t>
            </a: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extLst>
      <p:ext uri="{BB962C8B-B14F-4D97-AF65-F5344CB8AC3E}">
        <p14:creationId xmlns:p14="http://schemas.microsoft.com/office/powerpoint/2010/main" val="3521133291"/>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 id="2147483813" r:id="rId14"/>
    <p:sldLayoutId id="2147483814" r:id="rId15"/>
    <p:sldLayoutId id="2147483815" r:id="rId16"/>
  </p:sldLayoutIdLst>
  <p:hf sldNum="0" hdr="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3BFFD53C-9BB0-44C9-B7BD-AA835BABE137}" type="slidenum">
              <a:rPr lang="en-GB"/>
              <a:pPr>
                <a:defRPr/>
              </a:pPr>
              <a:t>1</a:t>
            </a:fld>
            <a:endParaRPr lang="en-GB" dirty="0"/>
          </a:p>
        </p:txBody>
      </p:sp>
      <p:sp>
        <p:nvSpPr>
          <p:cNvPr id="3076" name="Rectangle 8"/>
          <p:cNvSpPr>
            <a:spLocks noChangeArrowheads="1"/>
          </p:cNvSpPr>
          <p:nvPr/>
        </p:nvSpPr>
        <p:spPr bwMode="auto">
          <a:xfrm>
            <a:off x="1415845" y="704478"/>
            <a:ext cx="6508955" cy="2800767"/>
          </a:xfrm>
          <a:prstGeom prst="rect">
            <a:avLst/>
          </a:prstGeom>
          <a:noFill/>
          <a:ln w="9525">
            <a:noFill/>
            <a:miter lim="800000"/>
            <a:headEnd/>
            <a:tailEnd/>
          </a:ln>
        </p:spPr>
        <p:txBody>
          <a:bodyPr wrap="square">
            <a:spAutoFit/>
          </a:bodyPr>
          <a:lstStyle/>
          <a:p>
            <a:pPr algn="ctr"/>
            <a:endParaRPr lang="ar-TN" sz="4000" b="1" dirty="0">
              <a:solidFill>
                <a:srgbClr val="990000"/>
              </a:solidFill>
            </a:endParaRPr>
          </a:p>
          <a:p>
            <a:pPr algn="ctr"/>
            <a:endParaRPr lang="ar-TN" sz="4000" dirty="0">
              <a:solidFill>
                <a:srgbClr val="990000"/>
              </a:solidFill>
            </a:endParaRPr>
          </a:p>
          <a:p>
            <a:pPr algn="ctr"/>
            <a:r>
              <a:rPr lang="ar-TN" sz="4000" dirty="0">
                <a:solidFill>
                  <a:srgbClr val="990000"/>
                </a:solidFill>
                <a:latin typeface="Showcard Gothic" panose="04020904020102020604" pitchFamily="82" charset="0"/>
              </a:rPr>
              <a:t>المعيار المحاسبي رقم 45</a:t>
            </a:r>
            <a:br>
              <a:rPr lang="ar-TN" sz="2800" b="0" dirty="0">
                <a:solidFill>
                  <a:schemeClr val="accent1">
                    <a:lumMod val="50000"/>
                  </a:schemeClr>
                </a:solidFill>
                <a:latin typeface="Showcard Gothic" panose="04020904020102020604" pitchFamily="82" charset="0"/>
                <a:ea typeface="+mj-ea"/>
                <a:cs typeface="+mj-cs"/>
              </a:rPr>
            </a:br>
            <a:r>
              <a:rPr lang="ar-TN" sz="2800" b="0" dirty="0">
                <a:solidFill>
                  <a:schemeClr val="accent1">
                    <a:lumMod val="50000"/>
                  </a:schemeClr>
                </a:solidFill>
                <a:latin typeface="Showcard Gothic" panose="04020904020102020604" pitchFamily="82" charset="0"/>
                <a:ea typeface="+mj-ea"/>
                <a:cs typeface="+mj-cs"/>
              </a:rPr>
              <a:t>الجمعيات والأحزاب السياسية والوحدات ذات الأهداف غير ربحية الأخرى</a:t>
            </a:r>
            <a:r>
              <a:rPr lang="ar-TN" sz="2800" b="0" dirty="0">
                <a:solidFill>
                  <a:schemeClr val="accent1">
                    <a:lumMod val="50000"/>
                  </a:schemeClr>
                </a:solidFill>
                <a:latin typeface="+mj-lt"/>
                <a:ea typeface="+mj-ea"/>
                <a:cs typeface="+mj-cs"/>
              </a:rPr>
              <a:t> </a:t>
            </a:r>
            <a:r>
              <a:rPr lang="ar-EG" sz="2800" b="0" dirty="0">
                <a:solidFill>
                  <a:schemeClr val="accent1">
                    <a:lumMod val="50000"/>
                  </a:schemeClr>
                </a:solidFill>
                <a:latin typeface="+mj-lt"/>
                <a:ea typeface="+mj-ea"/>
                <a:cs typeface="+mj-cs"/>
              </a:rPr>
              <a:t> </a:t>
            </a:r>
          </a:p>
        </p:txBody>
      </p:sp>
      <p:sp>
        <p:nvSpPr>
          <p:cNvPr id="4" name="Sous-titre 2"/>
          <p:cNvSpPr>
            <a:spLocks noGrp="1"/>
          </p:cNvSpPr>
          <p:nvPr/>
        </p:nvSpPr>
        <p:spPr>
          <a:xfrm>
            <a:off x="67189" y="4700589"/>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TN" sz="3200" b="1" dirty="0">
                <a:latin typeface="+mj-lt"/>
              </a:rPr>
              <a:t>مركز افادة</a:t>
            </a:r>
          </a:p>
          <a:p>
            <a:r>
              <a:rPr lang="ar-TN" sz="3200" dirty="0">
                <a:latin typeface="+mj-lt"/>
                <a:cs typeface="+mj-cs"/>
              </a:rPr>
              <a:t>الياس قارة </a:t>
            </a:r>
            <a:br>
              <a:rPr lang="ar-TN" sz="3200" dirty="0">
                <a:latin typeface="+mj-lt"/>
                <a:cs typeface="+mj-cs"/>
              </a:rPr>
            </a:br>
            <a:r>
              <a:rPr lang="ar-TN" sz="3200" dirty="0">
                <a:latin typeface="+mj-lt"/>
                <a:cs typeface="+mj-cs"/>
              </a:rPr>
              <a:t>خبير محاسب</a:t>
            </a:r>
            <a:endParaRPr lang="fr-FR" sz="3200" dirty="0">
              <a:latin typeface="+mj-lt"/>
              <a:cs typeface="+mj-cs"/>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9A456B2-40BD-4532-8153-B44E2F662260}"/>
              </a:ext>
            </a:extLst>
          </p:cNvPr>
          <p:cNvSpPr>
            <a:spLocks noGrp="1"/>
          </p:cNvSpPr>
          <p:nvPr>
            <p:ph idx="1"/>
          </p:nvPr>
        </p:nvSpPr>
        <p:spPr/>
        <p:txBody>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34</a:t>
            </a:r>
            <a:r>
              <a:rPr lang="fr-FR" sz="2600" b="1" dirty="0">
                <a:solidFill>
                  <a:schemeClr val="tx1"/>
                </a:solidFill>
                <a:latin typeface="Times New Roman" panose="02020603050405020304" pitchFamily="18" charset="0"/>
                <a:cs typeface="Times New Roman" panose="02020603050405020304" pitchFamily="18" charset="0"/>
              </a:rPr>
              <a:t> </a:t>
            </a:r>
            <a:r>
              <a:rPr lang="ar-TN" sz="2600" b="1" dirty="0">
                <a:solidFill>
                  <a:schemeClr val="tx1"/>
                </a:solidFill>
                <a:latin typeface="Times New Roman" panose="02020603050405020304" pitchFamily="18" charset="0"/>
                <a:cs typeface="Times New Roman" panose="02020603050405020304" pitchFamily="18" charset="0"/>
              </a:rPr>
              <a:t>المرسوم عدد </a:t>
            </a:r>
            <a:r>
              <a:rPr lang="fr-FR" sz="2600" b="1" dirty="0">
                <a:solidFill>
                  <a:schemeClr val="tx1"/>
                </a:solidFill>
                <a:latin typeface="Times New Roman" panose="02020603050405020304" pitchFamily="18" charset="0"/>
                <a:cs typeface="Times New Roman" panose="02020603050405020304" pitchFamily="18" charset="0"/>
              </a:rPr>
              <a:t>88</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تتكون موارد الجمعية من</a:t>
            </a:r>
            <a:r>
              <a:rPr lang="fr-FR" sz="2600" dirty="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اشتراكات الأعضاء</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المساعدات العمومية</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التبرعات والهبات والوصايا، وطنية كانت أو أجنبية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ـالعائدات الناتجة عن ممتلكات الجمعية ونشاطاتها ومشاريعها</a:t>
            </a:r>
            <a:r>
              <a:rPr lang="fr-FR" sz="2600" dirty="0">
                <a:solidFill>
                  <a:schemeClr val="tx1"/>
                </a:solidFill>
                <a:latin typeface="Times New Roman" panose="02020603050405020304" pitchFamily="18" charset="0"/>
                <a:cs typeface="Times New Roman" panose="02020603050405020304" pitchFamily="18" charset="0"/>
              </a:rPr>
              <a:t>. </a:t>
            </a:r>
          </a:p>
          <a:p>
            <a:endParaRPr lang="fr-FR" dirty="0"/>
          </a:p>
        </p:txBody>
      </p:sp>
      <p:sp>
        <p:nvSpPr>
          <p:cNvPr id="6" name="Sous-titre 8">
            <a:extLst>
              <a:ext uri="{FF2B5EF4-FFF2-40B4-BE49-F238E27FC236}">
                <a16:creationId xmlns:a16="http://schemas.microsoft.com/office/drawing/2014/main" id="{3C423758-2BAA-444E-B8AE-1871E9B574DA}"/>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903435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5E921FA-0871-469F-AF36-CB07AFAB1814}" type="slidenum">
              <a:rPr lang="en-GB" smtClean="0"/>
              <a:pPr>
                <a:defRPr/>
              </a:pPr>
              <a:t>11</a:t>
            </a:fld>
            <a:endParaRPr lang="en-GB" dirty="0"/>
          </a:p>
        </p:txBody>
      </p:sp>
      <p:sp>
        <p:nvSpPr>
          <p:cNvPr id="2" name="Rectangle 1">
            <a:extLst>
              <a:ext uri="{FF2B5EF4-FFF2-40B4-BE49-F238E27FC236}">
                <a16:creationId xmlns:a16="http://schemas.microsoft.com/office/drawing/2014/main" id="{5A11AD3B-4890-4DDA-A92F-BD4C7D7445BB}"/>
              </a:ext>
            </a:extLst>
          </p:cNvPr>
          <p:cNvSpPr/>
          <p:nvPr/>
        </p:nvSpPr>
        <p:spPr>
          <a:xfrm>
            <a:off x="1481071" y="1351508"/>
            <a:ext cx="6555346" cy="4555093"/>
          </a:xfrm>
          <a:prstGeom prst="rect">
            <a:avLst/>
          </a:prstGeom>
        </p:spPr>
        <p:txBody>
          <a:bodyPr wrap="square">
            <a:spAutoFit/>
          </a:bodyPr>
          <a:lstStyle/>
          <a:p>
            <a:pPr rtl="1"/>
            <a:r>
              <a:rPr lang="fr-FR" dirty="0"/>
              <a:t> </a:t>
            </a:r>
          </a:p>
          <a:p>
            <a:pPr algn="just" rtl="1"/>
            <a:r>
              <a:rPr lang="ar-SA" dirty="0">
                <a:solidFill>
                  <a:schemeClr val="tx1"/>
                </a:solidFill>
                <a:latin typeface="Times New Roman" panose="02020603050405020304" pitchFamily="18" charset="0"/>
                <a:cs typeface="Times New Roman" panose="02020603050405020304" pitchFamily="18" charset="0"/>
              </a:rPr>
              <a:t>الفصل 17</a:t>
            </a:r>
            <a:r>
              <a:rPr lang="fr-FR"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المرسوم عدد </a:t>
            </a:r>
            <a:r>
              <a:rPr lang="fr-FR" sz="2400" dirty="0">
                <a:solidFill>
                  <a:schemeClr val="tx1"/>
                </a:solidFill>
                <a:latin typeface="Times New Roman" panose="02020603050405020304" pitchFamily="18" charset="0"/>
                <a:cs typeface="Times New Roman" panose="02020603050405020304" pitchFamily="18" charset="0"/>
              </a:rPr>
              <a:t>87</a:t>
            </a:r>
            <a:endParaRPr lang="fr-FR" dirty="0">
              <a:solidFill>
                <a:schemeClr val="tx1"/>
              </a:solidFill>
              <a:latin typeface="Times New Roman" panose="02020603050405020304" pitchFamily="18" charset="0"/>
              <a:cs typeface="Times New Roman" panose="02020603050405020304" pitchFamily="18" charset="0"/>
            </a:endParaRPr>
          </a:p>
          <a:p>
            <a:pPr algn="just" rtl="1"/>
            <a:r>
              <a:rPr lang="ar-SA" b="0" dirty="0">
                <a:solidFill>
                  <a:schemeClr val="tx1"/>
                </a:solidFill>
                <a:latin typeface="Times New Roman" panose="02020603050405020304" pitchFamily="18" charset="0"/>
                <a:cs typeface="Times New Roman" panose="02020603050405020304" pitchFamily="18" charset="0"/>
              </a:rPr>
              <a:t>تتكون موارد الحزب السياسي من </a:t>
            </a:r>
            <a:r>
              <a:rPr lang="fr-FR" b="0" dirty="0">
                <a:solidFill>
                  <a:schemeClr val="tx1"/>
                </a:solidFill>
                <a:latin typeface="Times New Roman" panose="02020603050405020304" pitchFamily="18" charset="0"/>
                <a:cs typeface="Times New Roman" panose="02020603050405020304" pitchFamily="18" charset="0"/>
              </a:rPr>
              <a:t>: </a:t>
            </a:r>
          </a:p>
          <a:p>
            <a:pPr algn="just" rtl="1"/>
            <a:r>
              <a:rPr lang="ar-SA" b="0" dirty="0">
                <a:solidFill>
                  <a:schemeClr val="tx1"/>
                </a:solidFill>
                <a:latin typeface="Times New Roman" panose="02020603050405020304" pitchFamily="18" charset="0"/>
                <a:cs typeface="Times New Roman" panose="02020603050405020304" pitchFamily="18" charset="0"/>
              </a:rPr>
              <a:t>ـ اشتراكات الأعضاء بمختلف أصنافها على أن لا تتجاوز قيمة الاشتراك الواحد سنويا ألف ومائتي (1200) دينار. وعندما يتجاوز معلوم الاشتراك مائتين وأربعين دينارا (240) يتم سداده بواسطة صك بنكي أو بريدي أو حوالة بريدية</a:t>
            </a:r>
            <a:r>
              <a:rPr lang="fr-FR" b="0" dirty="0">
                <a:solidFill>
                  <a:schemeClr val="tx1"/>
                </a:solidFill>
                <a:latin typeface="Times New Roman" panose="02020603050405020304" pitchFamily="18" charset="0"/>
                <a:cs typeface="Times New Roman" panose="02020603050405020304" pitchFamily="18" charset="0"/>
              </a:rPr>
              <a:t>. </a:t>
            </a:r>
          </a:p>
          <a:p>
            <a:pPr algn="just" rtl="1"/>
            <a:r>
              <a:rPr lang="ar-SA" b="0" dirty="0">
                <a:solidFill>
                  <a:schemeClr val="tx1"/>
                </a:solidFill>
                <a:latin typeface="Times New Roman" panose="02020603050405020304" pitchFamily="18" charset="0"/>
                <a:cs typeface="Times New Roman" panose="02020603050405020304" pitchFamily="18" charset="0"/>
              </a:rPr>
              <a:t>ـ المساعدات والتبرعات والهبات والوصايا في حدود الشروط المنصوص عليها بالفصل 19 من هذا المرسوم</a:t>
            </a:r>
            <a:r>
              <a:rPr lang="fr-FR" b="0" dirty="0">
                <a:solidFill>
                  <a:schemeClr val="tx1"/>
                </a:solidFill>
                <a:latin typeface="Times New Roman" panose="02020603050405020304" pitchFamily="18" charset="0"/>
                <a:cs typeface="Times New Roman" panose="02020603050405020304" pitchFamily="18" charset="0"/>
              </a:rPr>
              <a:t>. </a:t>
            </a:r>
          </a:p>
          <a:p>
            <a:pPr algn="just" rtl="1"/>
            <a:r>
              <a:rPr lang="ar-SA" b="0" dirty="0">
                <a:solidFill>
                  <a:schemeClr val="tx1"/>
                </a:solidFill>
                <a:latin typeface="Times New Roman" panose="02020603050405020304" pitchFamily="18" charset="0"/>
                <a:cs typeface="Times New Roman" panose="02020603050405020304" pitchFamily="18" charset="0"/>
              </a:rPr>
              <a:t>ـ العائدات الناتجة عن ممتلكات الحزب السياسي ونشاطاته</a:t>
            </a:r>
            <a:r>
              <a:rPr lang="fr-FR" b="0" dirty="0">
                <a:solidFill>
                  <a:schemeClr val="tx1"/>
                </a:solidFill>
                <a:latin typeface="Times New Roman" panose="02020603050405020304" pitchFamily="18" charset="0"/>
                <a:cs typeface="Times New Roman" panose="02020603050405020304" pitchFamily="18" charset="0"/>
              </a:rPr>
              <a:t>. </a:t>
            </a:r>
          </a:p>
          <a:p>
            <a:pPr algn="just" rtl="1"/>
            <a:r>
              <a:rPr lang="ar-SA" b="0" dirty="0">
                <a:solidFill>
                  <a:schemeClr val="tx1"/>
                </a:solidFill>
                <a:latin typeface="Times New Roman" panose="02020603050405020304" pitchFamily="18" charset="0"/>
                <a:cs typeface="Times New Roman" panose="02020603050405020304" pitchFamily="18" charset="0"/>
              </a:rPr>
              <a:t>ـ القروض على أن لا يتجاوز قائم التعهدات لدى جميع مؤسسات القرض المنصوص عليها بالقانون عدد 65 لسنة 2001 المؤرخ في 10 جويلية 2001 المتعلق بمؤسسات القرض مبلغ مائتي ألف (200.000) دينار</a:t>
            </a:r>
            <a:r>
              <a:rPr lang="fr-FR" dirty="0">
                <a:solidFill>
                  <a:schemeClr val="tx1"/>
                </a:solidFill>
                <a:latin typeface="Times New Roman" panose="02020603050405020304" pitchFamily="18" charset="0"/>
                <a:cs typeface="Times New Roman" panose="02020603050405020304" pitchFamily="18" charset="0"/>
              </a:rPr>
              <a:t>.</a:t>
            </a:r>
            <a:r>
              <a:rPr lang="fr-FR" dirty="0"/>
              <a:t> </a:t>
            </a:r>
          </a:p>
        </p:txBody>
      </p:sp>
      <p:sp>
        <p:nvSpPr>
          <p:cNvPr id="5" name="Sous-titre 8">
            <a:extLst>
              <a:ext uri="{FF2B5EF4-FFF2-40B4-BE49-F238E27FC236}">
                <a16:creationId xmlns:a16="http://schemas.microsoft.com/office/drawing/2014/main" id="{3BA458F9-9FAB-464A-8070-8959B4994CBB}"/>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F78E068E-9B2F-4FFB-B6B6-A104EAA24D07}" type="slidenum">
              <a:rPr lang="en-GB" smtClean="0"/>
              <a:pPr>
                <a:defRPr/>
              </a:pPr>
              <a:t>12</a:t>
            </a:fld>
            <a:endParaRPr lang="en-GB"/>
          </a:p>
        </p:txBody>
      </p:sp>
      <p:sp>
        <p:nvSpPr>
          <p:cNvPr id="2" name="Rectangle 1">
            <a:extLst>
              <a:ext uri="{FF2B5EF4-FFF2-40B4-BE49-F238E27FC236}">
                <a16:creationId xmlns:a16="http://schemas.microsoft.com/office/drawing/2014/main" id="{9A7FDDEE-E7A1-4DE4-8018-3261211647DC}"/>
              </a:ext>
            </a:extLst>
          </p:cNvPr>
          <p:cNvSpPr/>
          <p:nvPr/>
        </p:nvSpPr>
        <p:spPr>
          <a:xfrm>
            <a:off x="1223493" y="2090172"/>
            <a:ext cx="7031865" cy="4093428"/>
          </a:xfrm>
          <a:prstGeom prst="rect">
            <a:avLst/>
          </a:prstGeom>
        </p:spPr>
        <p:txBody>
          <a:bodyPr wrap="square">
            <a:spAutoFit/>
          </a:bodyPr>
          <a:lstStyle/>
          <a:p>
            <a:pPr algn="just" rtl="1"/>
            <a:r>
              <a:rPr lang="ar-TN" sz="2600" b="0" dirty="0">
                <a:solidFill>
                  <a:schemeClr val="tx1"/>
                </a:solidFill>
                <a:latin typeface="Times New Roman" panose="02020603050405020304" pitchFamily="18" charset="0"/>
                <a:cs typeface="Times New Roman" panose="02020603050405020304" pitchFamily="18" charset="0"/>
              </a:rPr>
              <a:t>بالنسبة للجوانب التي لا يشملها</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المعيار</a:t>
            </a:r>
            <a:r>
              <a:rPr lang="fr-FR" sz="2600" b="0" dirty="0">
                <a:solidFill>
                  <a:schemeClr val="tx1"/>
                </a:solidFill>
                <a:latin typeface="Times New Roman" panose="02020603050405020304" pitchFamily="18" charset="0"/>
                <a:cs typeface="Times New Roman" panose="02020603050405020304" pitchFamily="18" charset="0"/>
              </a:rPr>
              <a:t>45</a:t>
            </a:r>
            <a:r>
              <a:rPr lang="ar-TN" sz="2600" b="0" dirty="0">
                <a:solidFill>
                  <a:schemeClr val="tx1"/>
                </a:solidFill>
                <a:latin typeface="Times New Roman" panose="02020603050405020304" pitchFamily="18" charset="0"/>
                <a:cs typeface="Times New Roman" panose="02020603050405020304" pitchFamily="18" charset="0"/>
              </a:rPr>
              <a:t> تطبق أحكام نظام المحاسبة للمؤسسات</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الفصل 7 من القانون عدد 112 لسنة 1996 :</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 تشتمل معايير المحاسبة على معيار عام للمحاسبة </a:t>
            </a:r>
            <a:r>
              <a:rPr lang="fr-FR" sz="2600" b="0" dirty="0">
                <a:solidFill>
                  <a:schemeClr val="tx1"/>
                </a:solidFill>
                <a:latin typeface="Times New Roman" panose="02020603050405020304" pitchFamily="18" charset="0"/>
                <a:cs typeface="Times New Roman" panose="02020603050405020304" pitchFamily="18" charset="0"/>
              </a:rPr>
              <a:t>)</a:t>
            </a:r>
            <a:r>
              <a:rPr lang="ar-TN" sz="2600" b="0" dirty="0">
                <a:solidFill>
                  <a:schemeClr val="tx1"/>
                </a:solidFill>
                <a:latin typeface="Times New Roman" panose="02020603050405020304" pitchFamily="18" charset="0"/>
                <a:cs typeface="Times New Roman" panose="02020603050405020304" pitchFamily="18" charset="0"/>
              </a:rPr>
              <a:t>عدد</a:t>
            </a:r>
            <a:r>
              <a:rPr lang="fr-FR" sz="2600" b="0" dirty="0">
                <a:solidFill>
                  <a:schemeClr val="tx1"/>
                </a:solidFill>
                <a:latin typeface="Times New Roman" panose="02020603050405020304" pitchFamily="18" charset="0"/>
                <a:cs typeface="Times New Roman" panose="02020603050405020304" pitchFamily="18" charset="0"/>
              </a:rPr>
              <a:t>(1</a:t>
            </a:r>
            <a:r>
              <a:rPr lang="ar-TN" sz="2600" b="0" dirty="0">
                <a:solidFill>
                  <a:schemeClr val="tx1"/>
                </a:solidFill>
                <a:latin typeface="Times New Roman" panose="02020603050405020304" pitchFamily="18" charset="0"/>
                <a:cs typeface="Times New Roman" panose="02020603050405020304" pitchFamily="18" charset="0"/>
              </a:rPr>
              <a:t> ومعايير فنية ومعايير قطاعية</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4</a:t>
            </a:r>
            <a:r>
              <a:rPr lang="fr-FR" sz="2600" b="0" dirty="0">
                <a:solidFill>
                  <a:schemeClr val="tx1"/>
                </a:solidFill>
                <a:latin typeface="Times New Roman" panose="02020603050405020304" pitchFamily="18" charset="0"/>
                <a:cs typeface="Times New Roman" panose="02020603050405020304" pitchFamily="18" charset="0"/>
              </a:rPr>
              <a:t>4</a:t>
            </a:r>
            <a:r>
              <a:rPr lang="ar-TN" sz="2600" b="0" dirty="0">
                <a:solidFill>
                  <a:schemeClr val="tx1"/>
                </a:solidFill>
                <a:latin typeface="Times New Roman" panose="02020603050405020304" pitchFamily="18" charset="0"/>
                <a:cs typeface="Times New Roman" panose="02020603050405020304" pitchFamily="18" charset="0"/>
              </a:rPr>
              <a:t> معيار محاسبي تم إصدارهم لحد الآن منهم الفني والقطاعي</a:t>
            </a:r>
            <a:r>
              <a:rPr lang="fr-FR" sz="2600" b="0" dirty="0">
                <a:solidFill>
                  <a:schemeClr val="tx1"/>
                </a:solidFill>
                <a:latin typeface="Times New Roman" panose="02020603050405020304" pitchFamily="18" charset="0"/>
                <a:cs typeface="Times New Roman" panose="02020603050405020304" pitchFamily="18" charset="0"/>
              </a:rPr>
              <a:t>(</a:t>
            </a:r>
          </a:p>
          <a:p>
            <a:pPr algn="just" rtl="1"/>
            <a:br>
              <a:rPr lang="ar-TN" sz="2600" dirty="0">
                <a:solidFill>
                  <a:schemeClr val="tx1"/>
                </a:solidFill>
                <a:latin typeface="Times New Roman" panose="02020603050405020304" pitchFamily="18" charset="0"/>
                <a:cs typeface="Times New Roman" panose="02020603050405020304" pitchFamily="18" charset="0"/>
              </a:rPr>
            </a:br>
            <a:r>
              <a:rPr lang="ar-TN" sz="2600" b="0" dirty="0">
                <a:solidFill>
                  <a:schemeClr val="tx1"/>
                </a:solidFill>
                <a:latin typeface="Times New Roman" panose="02020603050405020304" pitchFamily="18" charset="0"/>
                <a:cs typeface="Times New Roman" panose="02020603050405020304" pitchFamily="18" charset="0"/>
              </a:rPr>
              <a:t>تحدد المعايير القطاعية عند الاقتضاء طرق معالجة العمليات الخاصة ببعض القطاعات </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55DDD38A-7691-4F01-A153-8142656198DF}"/>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E3A9462-833F-49DC-8084-16C31646C374}"/>
              </a:ext>
            </a:extLst>
          </p:cNvPr>
          <p:cNvSpPr>
            <a:spLocks noGrp="1"/>
          </p:cNvSpPr>
          <p:nvPr>
            <p:ph idx="1"/>
          </p:nvPr>
        </p:nvSpPr>
        <p:spPr/>
        <p:txBody>
          <a:bodyPr>
            <a:normAutofit/>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لا يطبق هذا المعيار على</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الهياكل الرياضية الخاصة </a:t>
            </a:r>
            <a:r>
              <a:rPr lang="fr-FR" sz="2600" dirty="0">
                <a:solidFill>
                  <a:schemeClr val="tx1"/>
                </a:solidFill>
                <a:latin typeface="Times New Roman" panose="02020603050405020304" pitchFamily="18" charset="0"/>
                <a:cs typeface="Times New Roman" panose="02020603050405020304" pitchFamily="18" charset="0"/>
              </a:rPr>
              <a:t>)</a:t>
            </a:r>
            <a:r>
              <a:rPr lang="ar-TN" sz="2600" dirty="0">
                <a:solidFill>
                  <a:schemeClr val="tx1"/>
                </a:solidFill>
                <a:latin typeface="Times New Roman" panose="02020603050405020304" pitchFamily="18" charset="0"/>
                <a:cs typeface="Times New Roman" panose="02020603050405020304" pitchFamily="18" charset="0"/>
              </a:rPr>
              <a:t>معيار محاسبي عدد </a:t>
            </a:r>
            <a:r>
              <a:rPr lang="fr-FR" sz="2600" dirty="0">
                <a:solidFill>
                  <a:schemeClr val="tx1"/>
                </a:solidFill>
                <a:latin typeface="Times New Roman" panose="02020603050405020304" pitchFamily="18" charset="0"/>
                <a:cs typeface="Times New Roman" panose="02020603050405020304" pitchFamily="18" charset="0"/>
              </a:rPr>
              <a:t>(40</a:t>
            </a: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a:t>
            </a:r>
            <a:r>
              <a:rPr lang="ar-TN" sz="2600" dirty="0">
                <a:solidFill>
                  <a:schemeClr val="tx1"/>
                </a:solidFill>
                <a:latin typeface="Times New Roman" panose="02020603050405020304" pitchFamily="18" charset="0"/>
                <a:cs typeface="Times New Roman" panose="02020603050405020304" pitchFamily="18" charset="0"/>
              </a:rPr>
              <a:t>الجمعيات المرخص لها في إسناد القروض الصغيرة </a:t>
            </a:r>
            <a:r>
              <a:rPr lang="fr-FR" sz="2600" dirty="0">
                <a:solidFill>
                  <a:schemeClr val="tx1"/>
                </a:solidFill>
                <a:latin typeface="Times New Roman" panose="02020603050405020304" pitchFamily="18" charset="0"/>
                <a:cs typeface="Times New Roman" panose="02020603050405020304" pitchFamily="18" charset="0"/>
              </a:rPr>
              <a:t>)</a:t>
            </a:r>
            <a:r>
              <a:rPr lang="ar-TN" sz="2600" dirty="0">
                <a:solidFill>
                  <a:schemeClr val="tx1"/>
                </a:solidFill>
                <a:latin typeface="Times New Roman" panose="02020603050405020304" pitchFamily="18" charset="0"/>
                <a:cs typeface="Times New Roman" panose="02020603050405020304" pitchFamily="18" charset="0"/>
              </a:rPr>
              <a:t>معيار محاسبي </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32و </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33و</a:t>
            </a:r>
            <a:r>
              <a:rPr lang="fr-FR" sz="2600" dirty="0">
                <a:solidFill>
                  <a:schemeClr val="tx1"/>
                </a:solidFill>
                <a:latin typeface="Times New Roman" panose="02020603050405020304" pitchFamily="18" charset="0"/>
                <a:cs typeface="Times New Roman" panose="02020603050405020304" pitchFamily="18" charset="0"/>
              </a:rPr>
              <a:t> ( 34</a:t>
            </a:r>
          </a:p>
          <a:p>
            <a:pPr marL="0" indent="0" algn="just" rtl="1">
              <a:buNone/>
            </a:pPr>
            <a:br>
              <a:rPr lang="ar-TN" sz="2600" dirty="0">
                <a:latin typeface="Times New Roman" panose="02020603050405020304" pitchFamily="18" charset="0"/>
                <a:cs typeface="Times New Roman" panose="02020603050405020304" pitchFamily="18" charset="0"/>
              </a:rPr>
            </a:br>
            <a:endParaRPr lang="fr-FR" sz="2600" dirty="0">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6B1B72E2-94F6-4438-ABCC-9F2E5AB6D356}"/>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181613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F656A40-4B52-4621-9A24-BA9CC13B2758}"/>
              </a:ext>
            </a:extLst>
          </p:cNvPr>
          <p:cNvSpPr>
            <a:spLocks noGrp="1"/>
          </p:cNvSpPr>
          <p:nvPr>
            <p:ph idx="1"/>
          </p:nvPr>
        </p:nvSpPr>
        <p:spPr/>
        <p:txBody>
          <a:bodyPr>
            <a:normAutofit lnSpcReduction="10000"/>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الأمر عدد 2459 لسنة 1996 مؤرخ في 30 ديسمبر 1996 يتعلق بالمصادقة على </a:t>
            </a:r>
            <a:r>
              <a:rPr lang="ar-TN" sz="2600" b="1" dirty="0">
                <a:solidFill>
                  <a:schemeClr val="tx1"/>
                </a:solidFill>
                <a:latin typeface="Times New Roman" panose="02020603050405020304" pitchFamily="18" charset="0"/>
                <a:cs typeface="Times New Roman" panose="02020603050405020304" pitchFamily="18" charset="0"/>
              </a:rPr>
              <a:t>الإطار المرجعي للمحاسبة</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latin typeface="Times New Roman" panose="02020603050405020304" pitchFamily="18" charset="0"/>
              <a:cs typeface="Times New Roman" panose="02020603050405020304" pitchFamily="18" charset="0"/>
            </a:endParaRPr>
          </a:p>
          <a:p>
            <a:pPr marL="0" indent="0" algn="just" rtl="1">
              <a:buNone/>
            </a:pPr>
            <a:r>
              <a:rPr lang="ar-TN" sz="2600" b="1" u="sng" dirty="0">
                <a:latin typeface="Times New Roman" panose="02020603050405020304" pitchFamily="18" charset="0"/>
                <a:cs typeface="Times New Roman" panose="02020603050405020304" pitchFamily="18" charset="0"/>
              </a:rPr>
              <a:t>الفرضيات الاساسية:</a:t>
            </a:r>
            <a:endParaRPr lang="fr-FR" sz="2600" b="1" u="sng" dirty="0">
              <a:latin typeface="Times New Roman" panose="02020603050405020304" pitchFamily="18" charset="0"/>
              <a:cs typeface="Times New Roman" panose="02020603050405020304" pitchFamily="18" charset="0"/>
            </a:endParaRPr>
          </a:p>
          <a:p>
            <a:pPr marL="0" indent="0" algn="just" rtl="1">
              <a:buNone/>
            </a:pPr>
            <a:endParaRPr lang="fr-FR" sz="26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الاستمرارية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محاسبة التعهد</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E8B655A2-F33F-41CE-9AFB-3AC67E7254B4}"/>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2738197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5768F6-9894-4954-9956-D258F9235A8D}"/>
              </a:ext>
            </a:extLst>
          </p:cNvPr>
          <p:cNvSpPr>
            <a:spLocks noGrp="1"/>
          </p:cNvSpPr>
          <p:nvPr>
            <p:ph idx="1"/>
          </p:nvPr>
        </p:nvSpPr>
        <p:spPr/>
        <p:txBody>
          <a:bodyPr>
            <a:normAutofit fontScale="55000" lnSpcReduction="20000"/>
          </a:bodyPr>
          <a:lstStyle/>
          <a:p>
            <a:pPr marL="0" indent="0" algn="just" rtl="1">
              <a:buNone/>
            </a:pPr>
            <a:br>
              <a:rPr lang="ar-TN" sz="2800" dirty="0">
                <a:latin typeface="Times New Roman" panose="02020603050405020304" pitchFamily="18" charset="0"/>
                <a:cs typeface="Times New Roman" panose="02020603050405020304" pitchFamily="18" charset="0"/>
              </a:rPr>
            </a:br>
            <a:r>
              <a:rPr lang="ar-TN" sz="4700" b="1" u="sng" dirty="0">
                <a:solidFill>
                  <a:schemeClr val="tx1"/>
                </a:solidFill>
                <a:latin typeface="Times New Roman" panose="02020603050405020304" pitchFamily="18" charset="0"/>
                <a:cs typeface="Times New Roman" panose="02020603050405020304" pitchFamily="18" charset="0"/>
              </a:rPr>
              <a:t>الاتفاقات المحاسبية</a:t>
            </a:r>
            <a:r>
              <a:rPr lang="fr-FR" sz="4700" b="1" u="sng" dirty="0">
                <a:solidFill>
                  <a:schemeClr val="tx1"/>
                </a:solidFill>
                <a:latin typeface="Times New Roman" panose="02020603050405020304" pitchFamily="18" charset="0"/>
                <a:cs typeface="Times New Roman" panose="02020603050405020304" pitchFamily="18" charset="0"/>
              </a:rPr>
              <a:t>:</a:t>
            </a: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الوحدة المحاسبية</a:t>
            </a:r>
            <a:endParaRPr lang="fr-FR" sz="55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الوحدة النقدية</a:t>
            </a:r>
            <a:endParaRPr lang="fr-FR" sz="55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الدورية</a:t>
            </a:r>
            <a:endParaRPr lang="fr-FR" sz="55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التكلفة التاريخية</a:t>
            </a:r>
            <a:endParaRPr lang="fr-FR" sz="55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تحقيق الدخل</a:t>
            </a:r>
            <a:endParaRPr lang="fr-FR" sz="55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500" dirty="0">
                <a:solidFill>
                  <a:schemeClr val="tx1"/>
                </a:solidFill>
                <a:latin typeface="Times New Roman" panose="02020603050405020304" pitchFamily="18" charset="0"/>
                <a:cs typeface="Times New Roman" panose="02020603050405020304" pitchFamily="18" charset="0"/>
              </a:rPr>
              <a:t>مقابلة الأعباء</a:t>
            </a:r>
            <a:r>
              <a:rPr lang="fr-FR" sz="5500" dirty="0">
                <a:solidFill>
                  <a:schemeClr val="tx1"/>
                </a:solidFill>
                <a:latin typeface="Times New Roman" panose="02020603050405020304" pitchFamily="18" charset="0"/>
                <a:cs typeface="Times New Roman" panose="02020603050405020304" pitchFamily="18" charset="0"/>
              </a:rPr>
              <a:t> </a:t>
            </a:r>
            <a:r>
              <a:rPr lang="ar-TN" sz="5500" dirty="0">
                <a:solidFill>
                  <a:schemeClr val="tx1"/>
                </a:solidFill>
                <a:latin typeface="Times New Roman" panose="02020603050405020304" pitchFamily="18" charset="0"/>
                <a:cs typeface="Times New Roman" panose="02020603050405020304" pitchFamily="18" charset="0"/>
              </a:rPr>
              <a:t>و</a:t>
            </a:r>
            <a:r>
              <a:rPr lang="fr-FR" sz="5500" dirty="0">
                <a:solidFill>
                  <a:schemeClr val="tx1"/>
                </a:solidFill>
                <a:latin typeface="Times New Roman" panose="02020603050405020304" pitchFamily="18" charset="0"/>
                <a:cs typeface="Times New Roman" panose="02020603050405020304" pitchFamily="18" charset="0"/>
              </a:rPr>
              <a:t> </a:t>
            </a:r>
            <a:r>
              <a:rPr lang="ar-TN" sz="5500" dirty="0">
                <a:solidFill>
                  <a:schemeClr val="tx1"/>
                </a:solidFill>
                <a:latin typeface="Times New Roman" panose="02020603050405020304" pitchFamily="18" charset="0"/>
                <a:cs typeface="Times New Roman" panose="02020603050405020304" pitchFamily="18" charset="0"/>
              </a:rPr>
              <a:t>الايرادات</a:t>
            </a:r>
            <a:endParaRPr lang="fr-FR" sz="55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444FE888-B0F1-49BF-8A5D-D5841AF5DF1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053072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2F3A8A2-EB98-487A-B231-CD545D7EDE9B}"/>
              </a:ext>
            </a:extLst>
          </p:cNvPr>
          <p:cNvSpPr>
            <a:spLocks noGrp="1"/>
          </p:cNvSpPr>
          <p:nvPr>
            <p:ph idx="1"/>
          </p:nvPr>
        </p:nvSpPr>
        <p:spPr/>
        <p:txBody>
          <a:bodyPr/>
          <a:lstStyle/>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الموضوعية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تماثل الطرق</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المحاسبية </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المعلومة التامة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الحذر</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الأهمية النسبية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600" dirty="0">
                <a:solidFill>
                  <a:schemeClr val="tx1"/>
                </a:solidFill>
                <a:latin typeface="Times New Roman" panose="02020603050405020304" pitchFamily="18" charset="0"/>
                <a:cs typeface="Times New Roman" panose="02020603050405020304" pitchFamily="18" charset="0"/>
              </a:rPr>
              <a:t>أفضلية الجوهر عن الشكل</a:t>
            </a:r>
            <a:endParaRPr lang="fr-FR" sz="2600" dirty="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6" name="Sous-titre 8">
            <a:extLst>
              <a:ext uri="{FF2B5EF4-FFF2-40B4-BE49-F238E27FC236}">
                <a16:creationId xmlns:a16="http://schemas.microsoft.com/office/drawing/2014/main" id="{2EE46A4F-9107-4AF5-8C6B-2B4DC8D9D875}"/>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9603586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0DD321A-F0CB-4D6A-8842-BB542F56918E}"/>
              </a:ext>
            </a:extLst>
          </p:cNvPr>
          <p:cNvSpPr>
            <a:spLocks noGrp="1"/>
          </p:cNvSpPr>
          <p:nvPr>
            <p:ph idx="1"/>
          </p:nvPr>
        </p:nvSpPr>
        <p:spPr/>
        <p:txBody>
          <a:bodyPr>
            <a:normAutofit/>
          </a:bodyPr>
          <a:lstStyle/>
          <a:p>
            <a:pPr marL="0" indent="0" algn="just" rtl="1">
              <a:buNone/>
            </a:pPr>
            <a:endParaRPr lang="fr-FR" sz="2600" dirty="0">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المعيار المحاسبي عدد 12 المتعلق بالمنح العمومية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br>
              <a:rPr lang="ar-TN" sz="2600" dirty="0">
                <a:solidFill>
                  <a:schemeClr val="tx1"/>
                </a:solidFill>
                <a:latin typeface="Times New Roman" panose="02020603050405020304" pitchFamily="18" charset="0"/>
                <a:cs typeface="Times New Roman" panose="02020603050405020304" pitchFamily="18" charset="0"/>
              </a:rPr>
            </a:br>
            <a:r>
              <a:rPr lang="ar-TN" sz="2600" dirty="0">
                <a:solidFill>
                  <a:schemeClr val="tx1"/>
                </a:solidFill>
                <a:latin typeface="Times New Roman" panose="02020603050405020304" pitchFamily="18" charset="0"/>
                <a:cs typeface="Times New Roman" panose="02020603050405020304" pitchFamily="18" charset="0"/>
              </a:rPr>
              <a:t>المعيار المحاسبي عدد 3 المتعلق بالمداخيل</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C1DEC34A-AE35-477C-80E3-6A870A213A6A}"/>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02047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E12E517-4853-449C-8E2E-2124803923E8}" type="slidenum">
              <a:rPr lang="en-GB" smtClean="0"/>
              <a:pPr>
                <a:defRPr/>
              </a:pPr>
              <a:t>18</a:t>
            </a:fld>
            <a:endParaRPr lang="en-GB"/>
          </a:p>
        </p:txBody>
      </p:sp>
      <p:sp>
        <p:nvSpPr>
          <p:cNvPr id="6" name="Rectangle 5">
            <a:extLst>
              <a:ext uri="{FF2B5EF4-FFF2-40B4-BE49-F238E27FC236}">
                <a16:creationId xmlns:a16="http://schemas.microsoft.com/office/drawing/2014/main" id="{5E045AE9-478C-43D8-837F-184110F1B06B}"/>
              </a:ext>
            </a:extLst>
          </p:cNvPr>
          <p:cNvSpPr/>
          <p:nvPr/>
        </p:nvSpPr>
        <p:spPr>
          <a:xfrm>
            <a:off x="540912" y="1428016"/>
            <a:ext cx="8062175" cy="5047536"/>
          </a:xfrm>
          <a:prstGeom prst="rect">
            <a:avLst/>
          </a:prstGeom>
        </p:spPr>
        <p:txBody>
          <a:bodyPr wrap="square">
            <a:spAutoFit/>
          </a:bodyPr>
          <a:lstStyle/>
          <a:p>
            <a:pPr algn="ctr" rtl="1"/>
            <a:r>
              <a:rPr lang="fr-FR" sz="3200" dirty="0">
                <a:solidFill>
                  <a:schemeClr val="tx1"/>
                </a:solidFill>
                <a:latin typeface="Times New Roman" panose="02020603050405020304" pitchFamily="18" charset="0"/>
                <a:cs typeface="Times New Roman" panose="02020603050405020304" pitchFamily="18" charset="0"/>
              </a:rPr>
              <a:t>.3 </a:t>
            </a:r>
            <a:r>
              <a:rPr lang="ar-TN" sz="3200" dirty="0">
                <a:solidFill>
                  <a:schemeClr val="tx1"/>
                </a:solidFill>
                <a:latin typeface="Times New Roman" panose="02020603050405020304" pitchFamily="18" charset="0"/>
                <a:cs typeface="Times New Roman" panose="02020603050405020304" pitchFamily="18" charset="0"/>
              </a:rPr>
              <a:t>القوائم المالية</a:t>
            </a:r>
            <a:endParaRPr lang="fr-FR" sz="320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تهدف القوائم المالية إلى توفير المعلومات حول الوضعية المالية</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للوحدات ذات أهداف غير ربحية لقيس أدائها ومتابعة تدفقاتها النقدية وكل معلومة أخرى مفيدة بهدف أخذ القرارات اللازمة من قبل مستعمليها</a:t>
            </a:r>
            <a:r>
              <a:rPr lang="fr-FR" sz="2600" b="0" dirty="0">
                <a:solidFill>
                  <a:schemeClr val="tx1"/>
                </a:solidFill>
                <a:latin typeface="Times New Roman" panose="02020603050405020304" pitchFamily="18" charset="0"/>
                <a:cs typeface="Times New Roman" panose="02020603050405020304" pitchFamily="18" charset="0"/>
              </a:rPr>
              <a:t>:</a:t>
            </a:r>
          </a:p>
          <a:p>
            <a:pPr algn="just" rtl="1"/>
            <a:r>
              <a:rPr lang="fr-FR" sz="2000" b="0" dirty="0">
                <a:solidFill>
                  <a:schemeClr val="tx1"/>
                </a:solidFill>
                <a:latin typeface="Times New Roman" panose="02020603050405020304" pitchFamily="18" charset="0"/>
                <a:cs typeface="Times New Roman" panose="02020603050405020304" pitchFamily="18" charset="0"/>
              </a:rPr>
              <a:t>- </a:t>
            </a:r>
            <a:r>
              <a:rPr lang="ar-TN" sz="2000" b="0" dirty="0">
                <a:solidFill>
                  <a:schemeClr val="tx1"/>
                </a:solidFill>
                <a:latin typeface="Times New Roman" panose="02020603050405020304" pitchFamily="18" charset="0"/>
                <a:cs typeface="Times New Roman" panose="02020603050405020304" pitchFamily="18" charset="0"/>
              </a:rPr>
              <a:t>الأعضاء</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a:t>
            </a:r>
            <a:r>
              <a:rPr lang="ar-TN" sz="2000" b="0" dirty="0">
                <a:solidFill>
                  <a:schemeClr val="tx1"/>
                </a:solidFill>
                <a:latin typeface="Times New Roman" panose="02020603050405020304" pitchFamily="18" charset="0"/>
                <a:cs typeface="Times New Roman" panose="02020603050405020304" pitchFamily="18" charset="0"/>
              </a:rPr>
              <a:t>الجهات المانحة</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a:t>
            </a:r>
            <a:r>
              <a:rPr lang="ar-TN" sz="2000" b="0" dirty="0">
                <a:solidFill>
                  <a:schemeClr val="tx1"/>
                </a:solidFill>
                <a:latin typeface="Times New Roman" panose="02020603050405020304" pitchFamily="18" charset="0"/>
                <a:cs typeface="Times New Roman" panose="02020603050405020304" pitchFamily="18" charset="0"/>
              </a:rPr>
              <a:t>رئاسة الحكومة</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a:t>
            </a:r>
            <a:r>
              <a:rPr lang="ar-TN" sz="2000" b="0" dirty="0">
                <a:solidFill>
                  <a:schemeClr val="tx1"/>
                </a:solidFill>
                <a:latin typeface="Times New Roman" panose="02020603050405020304" pitchFamily="18" charset="0"/>
                <a:cs typeface="Times New Roman" panose="02020603050405020304" pitchFamily="18" charset="0"/>
              </a:rPr>
              <a:t>المحكمة الإدارية</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a:t>
            </a:r>
            <a:r>
              <a:rPr lang="ar-TN" sz="2000" b="0" dirty="0">
                <a:solidFill>
                  <a:schemeClr val="tx1"/>
                </a:solidFill>
                <a:latin typeface="Times New Roman" panose="02020603050405020304" pitchFamily="18" charset="0"/>
                <a:cs typeface="Times New Roman" panose="02020603050405020304" pitchFamily="18" charset="0"/>
              </a:rPr>
              <a:t>دائرة المحاسبات</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a:t>
            </a:r>
            <a:r>
              <a:rPr lang="ar-TN" sz="2000" b="0" dirty="0">
                <a:solidFill>
                  <a:schemeClr val="tx1"/>
                </a:solidFill>
                <a:latin typeface="Times New Roman" panose="02020603050405020304" pitchFamily="18" charset="0"/>
                <a:cs typeface="Times New Roman" panose="02020603050405020304" pitchFamily="18" charset="0"/>
              </a:rPr>
              <a:t>الإدارة العامة للأداءات</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 </a:t>
            </a:r>
            <a:r>
              <a:rPr lang="ar-TN" sz="2000" b="0" dirty="0">
                <a:solidFill>
                  <a:schemeClr val="tx1"/>
                </a:solidFill>
                <a:latin typeface="Times New Roman" panose="02020603050405020304" pitchFamily="18" charset="0"/>
                <a:cs typeface="Times New Roman" panose="02020603050405020304" pitchFamily="18" charset="0"/>
              </a:rPr>
              <a:t>الصندوق الوطني للضمان الاجتماعي</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r>
              <a:rPr lang="fr-FR" sz="2000" b="0" dirty="0">
                <a:solidFill>
                  <a:schemeClr val="tx1"/>
                </a:solidFill>
                <a:latin typeface="Times New Roman" panose="02020603050405020304" pitchFamily="18" charset="0"/>
                <a:cs typeface="Times New Roman" panose="02020603050405020304" pitchFamily="18" charset="0"/>
              </a:rPr>
              <a:t>- </a:t>
            </a:r>
            <a:r>
              <a:rPr lang="ar-TN" sz="2000" b="0" dirty="0">
                <a:solidFill>
                  <a:schemeClr val="tx1"/>
                </a:solidFill>
                <a:latin typeface="Times New Roman" panose="02020603050405020304" pitchFamily="18" charset="0"/>
                <a:cs typeface="Times New Roman" panose="02020603050405020304" pitchFamily="18" charset="0"/>
              </a:rPr>
              <a:t>عموم المواطنين</a:t>
            </a:r>
            <a:endParaRPr lang="fr-FR" sz="20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p:txBody>
      </p:sp>
      <p:sp>
        <p:nvSpPr>
          <p:cNvPr id="7" name="Sous-titre 8">
            <a:extLst>
              <a:ext uri="{FF2B5EF4-FFF2-40B4-BE49-F238E27FC236}">
                <a16:creationId xmlns:a16="http://schemas.microsoft.com/office/drawing/2014/main" id="{47B37164-5EA5-4C9A-B10D-59ECAA5B1F77}"/>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F85268E-C8C6-4F5D-A6DE-570930BF72C1}"/>
              </a:ext>
            </a:extLst>
          </p:cNvPr>
          <p:cNvSpPr>
            <a:spLocks noGrp="1"/>
          </p:cNvSpPr>
          <p:nvPr>
            <p:ph idx="1"/>
          </p:nvPr>
        </p:nvSpPr>
        <p:spPr/>
        <p:txBody>
          <a:bodyPr>
            <a:normAutofit/>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تتكون القوائم المالية من:</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قائمة الوضعية المالية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قائمة الإيرادات والأعباء</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جدول التدفقات النقدية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الإيضاحات حول القوائم المالية</a:t>
            </a:r>
            <a:endParaRPr lang="fr-FR" sz="2600" dirty="0"/>
          </a:p>
        </p:txBody>
      </p:sp>
      <p:sp>
        <p:nvSpPr>
          <p:cNvPr id="6" name="Sous-titre 8">
            <a:extLst>
              <a:ext uri="{FF2B5EF4-FFF2-40B4-BE49-F238E27FC236}">
                <a16:creationId xmlns:a16="http://schemas.microsoft.com/office/drawing/2014/main" id="{C372D15A-60EF-43E9-ABC0-0B78D47B6228}"/>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16014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6E3D079-FD5B-4589-9807-2FAAD579B909}"/>
              </a:ext>
            </a:extLst>
          </p:cNvPr>
          <p:cNvSpPr>
            <a:spLocks noGrp="1"/>
          </p:cNvSpPr>
          <p:nvPr>
            <p:ph idx="1"/>
          </p:nvPr>
        </p:nvSpPr>
        <p:spPr/>
        <p:txBody>
          <a:bodyPr/>
          <a:lstStyle/>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.1</a:t>
            </a:r>
            <a:r>
              <a:rPr lang="ar-TN" sz="2600" b="1" dirty="0">
                <a:solidFill>
                  <a:schemeClr val="tx1"/>
                </a:solidFill>
                <a:latin typeface="Times New Roman" panose="02020603050405020304" pitchFamily="18" charset="0"/>
                <a:cs typeface="Times New Roman" panose="02020603050405020304" pitchFamily="18" charset="0"/>
              </a:rPr>
              <a:t>المفاهيم</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.2</a:t>
            </a:r>
            <a:r>
              <a:rPr lang="ar-TN" sz="2600" b="1" dirty="0">
                <a:solidFill>
                  <a:schemeClr val="tx1"/>
                </a:solidFill>
                <a:latin typeface="Times New Roman" panose="02020603050405020304" pitchFamily="18" charset="0"/>
                <a:cs typeface="Times New Roman" panose="02020603050405020304" pitchFamily="18" charset="0"/>
              </a:rPr>
              <a:t>الأسس القانونية</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.3</a:t>
            </a:r>
            <a:r>
              <a:rPr lang="ar-TN" sz="2600" b="1" dirty="0">
                <a:solidFill>
                  <a:schemeClr val="tx1"/>
                </a:solidFill>
                <a:latin typeface="Times New Roman" panose="02020603050405020304" pitchFamily="18" charset="0"/>
                <a:cs typeface="Times New Roman" panose="02020603050405020304" pitchFamily="18" charset="0"/>
              </a:rPr>
              <a:t>القوائم المالية</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.4</a:t>
            </a:r>
            <a:r>
              <a:rPr lang="ar-TN" sz="2600" b="1" dirty="0">
                <a:solidFill>
                  <a:schemeClr val="tx1"/>
                </a:solidFill>
                <a:latin typeface="Times New Roman" panose="02020603050405020304" pitchFamily="18" charset="0"/>
                <a:cs typeface="Times New Roman" panose="02020603050405020304" pitchFamily="18" charset="0"/>
              </a:rPr>
              <a:t> الرقابة الداخلية والنظام المحاسبي</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.5</a:t>
            </a:r>
            <a:r>
              <a:rPr lang="ar-TN" sz="2800" b="1" dirty="0">
                <a:solidFill>
                  <a:schemeClr val="tx1"/>
                </a:solidFill>
                <a:latin typeface="Times New Roman" panose="02020603050405020304" pitchFamily="18" charset="0"/>
                <a:cs typeface="Times New Roman" panose="02020603050405020304" pitchFamily="18" charset="0"/>
              </a:rPr>
              <a:t>تصنيف الحسابات</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b="1" dirty="0">
                <a:solidFill>
                  <a:schemeClr val="tx1"/>
                </a:solidFill>
                <a:latin typeface="Times New Roman" panose="02020603050405020304" pitchFamily="18" charset="0"/>
                <a:cs typeface="Times New Roman" panose="02020603050405020304" pitchFamily="18" charset="0"/>
              </a:rPr>
              <a:t>.6</a:t>
            </a:r>
            <a:r>
              <a:rPr lang="ar-TN" sz="2600" b="1" dirty="0">
                <a:solidFill>
                  <a:schemeClr val="tx1"/>
                </a:solidFill>
                <a:latin typeface="Times New Roman" panose="02020603050405020304" pitchFamily="18" charset="0"/>
                <a:cs typeface="Times New Roman" panose="02020603050405020304" pitchFamily="18" charset="0"/>
              </a:rPr>
              <a:t>الجوانب المحاسبية الخاصة</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dirty="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6" name="Sous-titre 8">
            <a:extLst>
              <a:ext uri="{FF2B5EF4-FFF2-40B4-BE49-F238E27FC236}">
                <a16:creationId xmlns:a16="http://schemas.microsoft.com/office/drawing/2014/main" id="{83DC2DB1-9324-49B5-908D-75BAA2069BEF}"/>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401561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9D44AD-79CD-4505-88E1-CE358D39DA31}"/>
              </a:ext>
            </a:extLst>
          </p:cNvPr>
          <p:cNvSpPr>
            <a:spLocks noGrp="1"/>
          </p:cNvSpPr>
          <p:nvPr>
            <p:ph idx="1"/>
          </p:nvPr>
        </p:nvSpPr>
        <p:spPr>
          <a:xfrm>
            <a:off x="1942415" y="1364566"/>
            <a:ext cx="6591985" cy="4546656"/>
          </a:xfrm>
        </p:spPr>
        <p:txBody>
          <a:bodyPr>
            <a:noAutofit/>
          </a:bodyPr>
          <a:lstStyle/>
          <a:p>
            <a:pPr marL="0" indent="0" algn="ctr" rtl="1">
              <a:buNone/>
            </a:pPr>
            <a:r>
              <a:rPr lang="fr-FR" sz="3200" b="1" dirty="0">
                <a:latin typeface="Times New Roman" panose="02020603050405020304" pitchFamily="18" charset="0"/>
                <a:cs typeface="Times New Roman" panose="02020603050405020304" pitchFamily="18" charset="0"/>
              </a:rPr>
              <a:t> .1.3</a:t>
            </a:r>
            <a:r>
              <a:rPr lang="ar-TN" sz="3200" b="1" dirty="0">
                <a:latin typeface="Times New Roman" panose="02020603050405020304" pitchFamily="18" charset="0"/>
                <a:cs typeface="Times New Roman" panose="02020603050405020304" pitchFamily="18" charset="0"/>
              </a:rPr>
              <a:t>قائمة الوضعية المالية</a:t>
            </a:r>
            <a:endParaRPr lang="fr-FR" sz="3200" b="1" dirty="0">
              <a:latin typeface="Times New Roman" panose="02020603050405020304" pitchFamily="18" charset="0"/>
              <a:cs typeface="Times New Roman" panose="02020603050405020304" pitchFamily="18" charset="0"/>
            </a:endParaRPr>
          </a:p>
          <a:p>
            <a:pPr marL="0" indent="0" algn="ctr" rtl="1">
              <a:buNone/>
            </a:pPr>
            <a:endParaRPr lang="fr-FR" sz="3200" b="1" dirty="0">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تقدم قائمة الوضعية المالية، في تاريخ معين، </a:t>
            </a:r>
            <a:r>
              <a:rPr lang="ar-TN" sz="2600" b="1" u="sng" dirty="0">
                <a:solidFill>
                  <a:schemeClr val="tx1"/>
                </a:solidFill>
                <a:latin typeface="Times New Roman" panose="02020603050405020304" pitchFamily="18" charset="0"/>
                <a:cs typeface="Times New Roman" panose="02020603050405020304" pitchFamily="18" charset="0"/>
              </a:rPr>
              <a:t>صورة</a:t>
            </a:r>
            <a:r>
              <a:rPr lang="ar-TN" sz="2600" dirty="0">
                <a:solidFill>
                  <a:schemeClr val="tx1"/>
                </a:solidFill>
                <a:latin typeface="Times New Roman" panose="02020603050405020304" pitchFamily="18" charset="0"/>
                <a:cs typeface="Times New Roman" panose="02020603050405020304" pitchFamily="18" charset="0"/>
              </a:rPr>
              <a:t> عن</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الوضعية المالية للوحدات في شكل أصول</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وخصوم و أصول صافية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 وتقدم قائمة الوضعية المالية بالخصوص</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معلومات عن الوضع المالي للوحدات وبالخصوص عن الموارد البشرية والمادية والمالية التي يتحكم</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فيها وكذلك عن الالتزامات وانعكاسات المعاملات والوقائع</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والظروف التي قد تعدل من الموارد والالتزامات</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1BEC7D1B-81A7-493C-BDEC-A23008A1AD2D}"/>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87700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71BA3FB-7871-4204-90FD-F9C9E0B54556}"/>
              </a:ext>
            </a:extLst>
          </p:cNvPr>
          <p:cNvSpPr>
            <a:spLocks noGrp="1"/>
          </p:cNvSpPr>
          <p:nvPr>
            <p:ph idx="1"/>
          </p:nvPr>
        </p:nvSpPr>
        <p:spPr/>
        <p:txBody>
          <a:bodyPr>
            <a:normAutofit/>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توافق الأصول جميع الموارد الاقتصادية المتحصل عليها</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أو المتحكم فيها من قبل الهيكل</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 وتساوي الخصوم جميع</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التزاماتها. وتكون هذه الخصوم بالإضافة إلى الأصول الصافية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البنية المالية للهيكل.</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E916E3B4-1421-4D6C-BC11-C7A259D500DE}"/>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9983290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953F931-F4C0-4FC2-B670-F1DD6D661951}"/>
              </a:ext>
            </a:extLst>
          </p:cNvPr>
          <p:cNvSpPr>
            <a:spLocks noGrp="1"/>
          </p:cNvSpPr>
          <p:nvPr>
            <p:ph idx="1"/>
          </p:nvPr>
        </p:nvSpPr>
        <p:spPr/>
        <p:txBody>
          <a:bodyPr>
            <a:normAutofit/>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وحدات ذات أهداف</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غير ربحية</a:t>
            </a:r>
            <a:r>
              <a:rPr lang="fr-FR" sz="2600" dirty="0">
                <a:solidFill>
                  <a:schemeClr val="tx1"/>
                </a:solidFill>
                <a:latin typeface="Times New Roman" panose="02020603050405020304" pitchFamily="18" charset="0"/>
                <a:cs typeface="Times New Roman" panose="02020603050405020304" pitchFamily="18" charset="0"/>
              </a:rPr>
              <a:t> ) </a:t>
            </a:r>
            <a:r>
              <a:rPr lang="ar-TN" sz="2600" dirty="0">
                <a:solidFill>
                  <a:schemeClr val="tx1"/>
                </a:solidFill>
                <a:latin typeface="Times New Roman" panose="02020603050405020304" pitchFamily="18" charset="0"/>
                <a:cs typeface="Times New Roman" panose="02020603050405020304" pitchFamily="18" charset="0"/>
              </a:rPr>
              <a:t>غياب دورة الاستغلال</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ولأهمية الأموال لديها والتعهدات المالية التي تتصرف</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فيها بالنسبة إلى مستعملي القوائم المالية،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 فإن عناصر الأصول</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يجب أن ترتب ترتيبا تنازليا حسب قابليتها للتحول إلى سيولة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مالية وترتب الخصوم بدورها ترتيبا تنازليا حسب استحقاقها</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وتأكدها .</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B1C74385-787C-4878-8637-616E960FEEFD}"/>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787807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71BBE41-7B3F-499F-A9F6-1E58697ADF0A}"/>
              </a:ext>
            </a:extLst>
          </p:cNvPr>
          <p:cNvSpPr>
            <a:spLocks noGrp="1"/>
          </p:cNvSpPr>
          <p:nvPr>
            <p:ph idx="1"/>
          </p:nvPr>
        </p:nvSpPr>
        <p:spPr>
          <a:xfrm>
            <a:off x="1946795" y="1540189"/>
            <a:ext cx="6591985" cy="4522986"/>
          </a:xfrm>
        </p:spPr>
        <p:txBody>
          <a:bodyPr>
            <a:noAutofit/>
          </a:bodyPr>
          <a:lstStyle/>
          <a:p>
            <a:pPr marL="0" indent="0" algn="just" rtl="1">
              <a:buNone/>
            </a:pPr>
            <a:r>
              <a:rPr lang="ar-TN" sz="2400" b="1" dirty="0">
                <a:solidFill>
                  <a:schemeClr val="tx1"/>
                </a:solidFill>
                <a:latin typeface="Times New Roman" panose="02020603050405020304" pitchFamily="18" charset="0"/>
                <a:cs typeface="Times New Roman" panose="02020603050405020304" pitchFamily="18" charset="0"/>
              </a:rPr>
              <a:t>الأصول:</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1</a:t>
            </a:r>
            <a:r>
              <a:rPr lang="ar-TN" sz="2000" dirty="0">
                <a:solidFill>
                  <a:schemeClr val="tx1"/>
                </a:solidFill>
                <a:latin typeface="Times New Roman" panose="02020603050405020304" pitchFamily="18" charset="0"/>
                <a:cs typeface="Times New Roman" panose="02020603050405020304" pitchFamily="18" charset="0"/>
              </a:rPr>
              <a:t> - السيولة وما يعادل السيولة</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2</a:t>
            </a:r>
            <a:r>
              <a:rPr lang="ar-TN" sz="2000" dirty="0">
                <a:solidFill>
                  <a:schemeClr val="tx1"/>
                </a:solidFill>
                <a:latin typeface="Times New Roman" panose="02020603050405020304" pitchFamily="18" charset="0"/>
                <a:cs typeface="Times New Roman" panose="02020603050405020304" pitchFamily="18" charset="0"/>
              </a:rPr>
              <a:t> - توظيفات وأصول مالية أخرى</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3</a:t>
            </a:r>
            <a:r>
              <a:rPr lang="ar-TN" sz="2000" dirty="0">
                <a:solidFill>
                  <a:schemeClr val="tx1"/>
                </a:solidFill>
                <a:latin typeface="Times New Roman" panose="02020603050405020304" pitchFamily="18" charset="0"/>
                <a:cs typeface="Times New Roman" panose="02020603050405020304" pitchFamily="18" charset="0"/>
              </a:rPr>
              <a:t> - أصول جارية أخرى</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4</a:t>
            </a:r>
            <a:r>
              <a:rPr lang="ar-TN" sz="2000" dirty="0">
                <a:solidFill>
                  <a:schemeClr val="tx1"/>
                </a:solidFill>
                <a:latin typeface="Times New Roman" panose="02020603050405020304" pitchFamily="18" charset="0"/>
                <a:cs typeface="Times New Roman" panose="02020603050405020304" pitchFamily="18" charset="0"/>
              </a:rPr>
              <a:t> - المستحقات وحسابات المرتبطة بهم</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5</a:t>
            </a:r>
            <a:r>
              <a:rPr lang="ar-TN" sz="2000" dirty="0">
                <a:solidFill>
                  <a:schemeClr val="tx1"/>
                </a:solidFill>
                <a:latin typeface="Times New Roman" panose="02020603050405020304" pitchFamily="18" charset="0"/>
                <a:cs typeface="Times New Roman" panose="02020603050405020304" pitchFamily="18" charset="0"/>
              </a:rPr>
              <a:t> - مخزونات الإمدادات ومشتريات أخرى</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6</a:t>
            </a:r>
            <a:r>
              <a:rPr lang="ar-TN" sz="2000" dirty="0">
                <a:solidFill>
                  <a:schemeClr val="tx1"/>
                </a:solidFill>
                <a:latin typeface="Times New Roman" panose="02020603050405020304" pitchFamily="18" charset="0"/>
                <a:cs typeface="Times New Roman" panose="02020603050405020304" pitchFamily="18" charset="0"/>
              </a:rPr>
              <a:t> - أصول غير جارية أخرى</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7</a:t>
            </a:r>
            <a:r>
              <a:rPr lang="ar-TN" sz="2000" dirty="0">
                <a:solidFill>
                  <a:schemeClr val="tx1"/>
                </a:solidFill>
                <a:latin typeface="Times New Roman" panose="02020603050405020304" pitchFamily="18" charset="0"/>
                <a:cs typeface="Times New Roman" panose="02020603050405020304" pitchFamily="18" charset="0"/>
              </a:rPr>
              <a:t> - أصول مالية</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8</a:t>
            </a:r>
            <a:r>
              <a:rPr lang="ar-TN" sz="2000" dirty="0">
                <a:solidFill>
                  <a:schemeClr val="tx1"/>
                </a:solidFill>
                <a:latin typeface="Times New Roman" panose="02020603050405020304" pitchFamily="18" charset="0"/>
                <a:cs typeface="Times New Roman" panose="02020603050405020304" pitchFamily="18" charset="0"/>
              </a:rPr>
              <a:t> - أصول ثابتة مادية</a:t>
            </a:r>
          </a:p>
          <a:p>
            <a:pPr marL="0" indent="0" algn="just" rtl="1">
              <a:buNone/>
            </a:pPr>
            <a:r>
              <a:rPr lang="ar-TN" sz="2000" dirty="0">
                <a:solidFill>
                  <a:schemeClr val="tx1"/>
                </a:solidFill>
                <a:latin typeface="Times New Roman" panose="02020603050405020304" pitchFamily="18" charset="0"/>
                <a:cs typeface="Times New Roman" panose="02020603050405020304" pitchFamily="18" charset="0"/>
              </a:rPr>
              <a:t>أصل -</a:t>
            </a:r>
            <a:r>
              <a:rPr lang="fr-FR" sz="2000" dirty="0">
                <a:solidFill>
                  <a:schemeClr val="tx1"/>
                </a:solidFill>
                <a:latin typeface="Times New Roman" panose="02020603050405020304" pitchFamily="18" charset="0"/>
                <a:cs typeface="Times New Roman" panose="02020603050405020304" pitchFamily="18" charset="0"/>
              </a:rPr>
              <a:t>9</a:t>
            </a:r>
            <a:r>
              <a:rPr lang="ar-TN" sz="2000" dirty="0">
                <a:solidFill>
                  <a:schemeClr val="tx1"/>
                </a:solidFill>
                <a:latin typeface="Times New Roman" panose="02020603050405020304" pitchFamily="18" charset="0"/>
                <a:cs typeface="Times New Roman" panose="02020603050405020304" pitchFamily="18" charset="0"/>
              </a:rPr>
              <a:t> - أصول ثابتة غير المادية</a:t>
            </a:r>
            <a:endParaRPr lang="fr-FR" sz="20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6EF606E1-4E84-4458-BDB3-65F6F03EBBA1}"/>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704112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67D652C-30A1-4143-8427-D2771FAC60F2}"/>
              </a:ext>
            </a:extLst>
          </p:cNvPr>
          <p:cNvSpPr>
            <a:spLocks noGrp="1"/>
          </p:cNvSpPr>
          <p:nvPr>
            <p:ph idx="1"/>
          </p:nvPr>
        </p:nvSpPr>
        <p:spPr>
          <a:xfrm>
            <a:off x="1942415" y="1683434"/>
            <a:ext cx="6591985" cy="4351606"/>
          </a:xfrm>
        </p:spPr>
        <p:txBody>
          <a:bodyPr>
            <a:noAutofit/>
          </a:bodyPr>
          <a:lstStyle/>
          <a:p>
            <a:pPr marL="0" indent="0" algn="just" rtl="1">
              <a:buNone/>
            </a:pPr>
            <a:r>
              <a:rPr lang="ar-TN" sz="2600" b="1" dirty="0">
                <a:solidFill>
                  <a:schemeClr val="tx1"/>
                </a:solidFill>
                <a:latin typeface="Times New Roman" panose="02020603050405020304" pitchFamily="18" charset="0"/>
                <a:cs typeface="Times New Roman" panose="02020603050405020304" pitchFamily="18" charset="0"/>
              </a:rPr>
              <a:t>الخصوم:</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a:t>
            </a:r>
            <a:r>
              <a:rPr lang="fr-FR" sz="2600" dirty="0">
                <a:solidFill>
                  <a:schemeClr val="tx1"/>
                </a:solidFill>
                <a:latin typeface="Times New Roman" panose="02020603050405020304" pitchFamily="18" charset="0"/>
                <a:cs typeface="Times New Roman" panose="02020603050405020304" pitchFamily="18" charset="0"/>
              </a:rPr>
              <a:t>1</a:t>
            </a:r>
            <a:r>
              <a:rPr lang="ar-TN" sz="2600" dirty="0">
                <a:solidFill>
                  <a:schemeClr val="tx1"/>
                </a:solidFill>
                <a:latin typeface="Times New Roman" panose="02020603050405020304" pitchFamily="18" charset="0"/>
                <a:cs typeface="Times New Roman" panose="02020603050405020304" pitchFamily="18" charset="0"/>
              </a:rPr>
              <a:t> - مساعدات بنكية وغيرها من الخصوم المالية</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a:t>
            </a:r>
            <a:r>
              <a:rPr lang="fr-FR" sz="2600" dirty="0">
                <a:solidFill>
                  <a:schemeClr val="tx1"/>
                </a:solidFill>
                <a:latin typeface="Times New Roman" panose="02020603050405020304" pitchFamily="18" charset="0"/>
                <a:cs typeface="Times New Roman" panose="02020603050405020304" pitchFamily="18" charset="0"/>
              </a:rPr>
              <a:t>2</a:t>
            </a:r>
            <a:r>
              <a:rPr lang="ar-TN" sz="2600" dirty="0">
                <a:solidFill>
                  <a:schemeClr val="tx1"/>
                </a:solidFill>
                <a:latin typeface="Times New Roman" panose="02020603050405020304" pitchFamily="18" charset="0"/>
                <a:cs typeface="Times New Roman" panose="02020603050405020304" pitchFamily="18" charset="0"/>
              </a:rPr>
              <a:t> - خصوم جارية أخرى</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a:t>
            </a:r>
            <a:r>
              <a:rPr lang="fr-FR" sz="2600" dirty="0">
                <a:solidFill>
                  <a:schemeClr val="tx1"/>
                </a:solidFill>
                <a:latin typeface="Times New Roman" panose="02020603050405020304" pitchFamily="18" charset="0"/>
                <a:cs typeface="Times New Roman" panose="02020603050405020304" pitchFamily="18" charset="0"/>
              </a:rPr>
              <a:t>3</a:t>
            </a:r>
            <a:r>
              <a:rPr lang="ar-TN" sz="2600" dirty="0">
                <a:solidFill>
                  <a:schemeClr val="tx1"/>
                </a:solidFill>
                <a:latin typeface="Times New Roman" panose="02020603050405020304" pitchFamily="18" charset="0"/>
                <a:cs typeface="Times New Roman" panose="02020603050405020304" pitchFamily="18" charset="0"/>
              </a:rPr>
              <a:t> - مزودون وحسابات مرتبطة بهم</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 </a:t>
            </a:r>
            <a:r>
              <a:rPr lang="fr-FR" sz="2600" dirty="0">
                <a:solidFill>
                  <a:schemeClr val="tx1"/>
                </a:solidFill>
                <a:latin typeface="Times New Roman" panose="02020603050405020304" pitchFamily="18" charset="0"/>
                <a:cs typeface="Times New Roman" panose="02020603050405020304" pitchFamily="18" charset="0"/>
              </a:rPr>
              <a:t>4</a:t>
            </a:r>
            <a:r>
              <a:rPr lang="ar-TN" sz="2600" dirty="0">
                <a:solidFill>
                  <a:schemeClr val="tx1"/>
                </a:solidFill>
                <a:latin typeface="Times New Roman" panose="02020603050405020304" pitchFamily="18" charset="0"/>
                <a:cs typeface="Times New Roman" panose="02020603050405020304" pitchFamily="18" charset="0"/>
              </a:rPr>
              <a:t>- مدخرات</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a:t>
            </a:r>
            <a:r>
              <a:rPr lang="fr-FR" sz="2600" dirty="0">
                <a:solidFill>
                  <a:schemeClr val="tx1"/>
                </a:solidFill>
                <a:latin typeface="Times New Roman" panose="02020603050405020304" pitchFamily="18" charset="0"/>
                <a:cs typeface="Times New Roman" panose="02020603050405020304" pitchFamily="18" charset="0"/>
              </a:rPr>
              <a:t>5</a:t>
            </a:r>
            <a:r>
              <a:rPr lang="ar-TN" sz="2600" dirty="0">
                <a:solidFill>
                  <a:schemeClr val="tx1"/>
                </a:solidFill>
                <a:latin typeface="Times New Roman" panose="02020603050405020304" pitchFamily="18" charset="0"/>
                <a:cs typeface="Times New Roman" panose="02020603050405020304" pitchFamily="18" charset="0"/>
              </a:rPr>
              <a:t> - إسهامات مؤجلة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a:t>
            </a:r>
            <a:r>
              <a:rPr lang="fr-FR" sz="2600" dirty="0">
                <a:solidFill>
                  <a:schemeClr val="tx1"/>
                </a:solidFill>
                <a:latin typeface="Times New Roman" panose="02020603050405020304" pitchFamily="18" charset="0"/>
                <a:cs typeface="Times New Roman" panose="02020603050405020304" pitchFamily="18" charset="0"/>
              </a:rPr>
              <a:t>6</a:t>
            </a:r>
            <a:r>
              <a:rPr lang="ar-TN" sz="2600" dirty="0">
                <a:solidFill>
                  <a:schemeClr val="tx1"/>
                </a:solidFill>
                <a:latin typeface="Times New Roman" panose="02020603050405020304" pitchFamily="18" charset="0"/>
                <a:cs typeface="Times New Roman" panose="02020603050405020304" pitchFamily="18" charset="0"/>
              </a:rPr>
              <a:t> - خصوم غير جارية أخرى</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خصم- </a:t>
            </a:r>
            <a:r>
              <a:rPr lang="fr-FR" sz="2600" dirty="0">
                <a:solidFill>
                  <a:schemeClr val="tx1"/>
                </a:solidFill>
                <a:latin typeface="Times New Roman" panose="02020603050405020304" pitchFamily="18" charset="0"/>
                <a:cs typeface="Times New Roman" panose="02020603050405020304" pitchFamily="18" charset="0"/>
              </a:rPr>
              <a:t>7</a:t>
            </a:r>
            <a:r>
              <a:rPr lang="ar-TN" sz="2600" dirty="0">
                <a:solidFill>
                  <a:schemeClr val="tx1"/>
                </a:solidFill>
                <a:latin typeface="Times New Roman" panose="02020603050405020304" pitchFamily="18" charset="0"/>
                <a:cs typeface="Times New Roman" panose="02020603050405020304" pitchFamily="18" charset="0"/>
              </a:rPr>
              <a:t>- قروض</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500D3D12-45F2-4BDC-A89C-45DE425E4A5A}"/>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7995126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5F96519-659A-47F9-9BCD-A6595FFAE9EB}"/>
              </a:ext>
            </a:extLst>
          </p:cNvPr>
          <p:cNvSpPr>
            <a:spLocks noGrp="1"/>
          </p:cNvSpPr>
          <p:nvPr>
            <p:ph idx="1"/>
          </p:nvPr>
        </p:nvSpPr>
        <p:spPr>
          <a:xfrm>
            <a:off x="1942415" y="1547446"/>
            <a:ext cx="6591985" cy="4363776"/>
          </a:xfrm>
        </p:spPr>
        <p:txBody>
          <a:bodyPr>
            <a:normAutofit/>
          </a:bodyPr>
          <a:lstStyle/>
          <a:p>
            <a:pPr marL="0" indent="0" algn="just" rtl="1">
              <a:buNone/>
            </a:pPr>
            <a:r>
              <a:rPr lang="ar-TN" sz="2600" b="1" dirty="0">
                <a:solidFill>
                  <a:schemeClr val="tx1"/>
                </a:solidFill>
                <a:latin typeface="Times New Roman" panose="02020603050405020304" pitchFamily="18" charset="0"/>
                <a:cs typeface="Times New Roman" panose="02020603050405020304" pitchFamily="18" charset="0"/>
              </a:rPr>
              <a:t>الأصول الصافية</a:t>
            </a:r>
            <a:r>
              <a:rPr lang="ar-TN" sz="2000" b="1" dirty="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1</a:t>
            </a:r>
            <a:r>
              <a:rPr lang="ar-TN" sz="2600" dirty="0">
                <a:solidFill>
                  <a:schemeClr val="tx1"/>
                </a:solidFill>
                <a:latin typeface="Times New Roman" panose="02020603050405020304" pitchFamily="18" charset="0"/>
                <a:cs typeface="Times New Roman" panose="02020603050405020304" pitchFamily="18" charset="0"/>
              </a:rPr>
              <a:t> - مخصصات دائمة</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2</a:t>
            </a:r>
            <a:r>
              <a:rPr lang="ar-TN" sz="2600" dirty="0">
                <a:solidFill>
                  <a:schemeClr val="tx1"/>
                </a:solidFill>
                <a:latin typeface="Times New Roman" panose="02020603050405020304" pitchFamily="18" charset="0"/>
                <a:cs typeface="Times New Roman" panose="02020603050405020304" pitchFamily="18" charset="0"/>
              </a:rPr>
              <a:t> - إسهامات مخصصة للأصول الثّابتة</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3</a:t>
            </a:r>
            <a:r>
              <a:rPr lang="ar-TN" sz="2600" dirty="0">
                <a:solidFill>
                  <a:schemeClr val="tx1"/>
                </a:solidFill>
                <a:latin typeface="Times New Roman" panose="02020603050405020304" pitchFamily="18" charset="0"/>
                <a:cs typeface="Times New Roman" panose="02020603050405020304" pitchFamily="18" charset="0"/>
              </a:rPr>
              <a:t> - منح الاستثمار</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4</a:t>
            </a:r>
            <a:r>
              <a:rPr lang="ar-TN" sz="2600" dirty="0">
                <a:solidFill>
                  <a:schemeClr val="tx1"/>
                </a:solidFill>
                <a:latin typeface="Times New Roman" panose="02020603050405020304" pitchFamily="18" charset="0"/>
                <a:cs typeface="Times New Roman" panose="02020603050405020304" pitchFamily="18" charset="0"/>
              </a:rPr>
              <a:t> - أصول صافية أخرى</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5</a:t>
            </a:r>
            <a:r>
              <a:rPr lang="ar-TN" sz="2600" dirty="0">
                <a:solidFill>
                  <a:schemeClr val="tx1"/>
                </a:solidFill>
                <a:latin typeface="Times New Roman" panose="02020603050405020304" pitchFamily="18" charset="0"/>
                <a:cs typeface="Times New Roman" panose="02020603050405020304" pitchFamily="18" charset="0"/>
              </a:rPr>
              <a:t> - احتياطات</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6</a:t>
            </a:r>
            <a:r>
              <a:rPr lang="ar-TN" sz="2600" dirty="0">
                <a:solidFill>
                  <a:schemeClr val="tx1"/>
                </a:solidFill>
                <a:latin typeface="Times New Roman" panose="02020603050405020304" pitchFamily="18" charset="0"/>
                <a:cs typeface="Times New Roman" panose="02020603050405020304" pitchFamily="18" charset="0"/>
              </a:rPr>
              <a:t> - فوائض أو عجز مؤجل</a:t>
            </a:r>
          </a:p>
          <a:p>
            <a:pPr marL="0" indent="0" algn="just" rtl="1">
              <a:buNone/>
            </a:pPr>
            <a:r>
              <a:rPr lang="ar-TN" sz="2600" dirty="0" err="1">
                <a:solidFill>
                  <a:schemeClr val="tx1"/>
                </a:solidFill>
                <a:latin typeface="Times New Roman" panose="02020603050405020304" pitchFamily="18" charset="0"/>
                <a:cs typeface="Times New Roman" panose="02020603050405020304" pitchFamily="18" charset="0"/>
              </a:rPr>
              <a:t>أ.ص</a:t>
            </a:r>
            <a:r>
              <a:rPr lang="fr-FR" sz="2600" dirty="0">
                <a:solidFill>
                  <a:schemeClr val="tx1"/>
                </a:solidFill>
                <a:latin typeface="Times New Roman" panose="02020603050405020304" pitchFamily="18" charset="0"/>
                <a:cs typeface="Times New Roman" panose="02020603050405020304" pitchFamily="18" charset="0"/>
              </a:rPr>
              <a:t>7</a:t>
            </a:r>
            <a:r>
              <a:rPr lang="ar-TN" sz="2600" dirty="0">
                <a:solidFill>
                  <a:schemeClr val="tx1"/>
                </a:solidFill>
                <a:latin typeface="Times New Roman" panose="02020603050405020304" pitchFamily="18" charset="0"/>
                <a:cs typeface="Times New Roman" panose="02020603050405020304" pitchFamily="18" charset="0"/>
              </a:rPr>
              <a:t> - فائض أو عجز السنة المحاسبية</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27DFFDD6-87F2-4E76-B431-2AC9461AD2A4}"/>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432485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D0991E7-B7F9-483D-93EB-3380F53AEB88}"/>
              </a:ext>
            </a:extLst>
          </p:cNvPr>
          <p:cNvSpPr>
            <a:spLocks noGrp="1"/>
          </p:cNvSpPr>
          <p:nvPr>
            <p:ph idx="1"/>
          </p:nvPr>
        </p:nvSpPr>
        <p:spPr/>
        <p:txBody>
          <a:bodyPr>
            <a:normAutofit/>
          </a:bodyPr>
          <a:lstStyle/>
          <a:p>
            <a:pPr marL="0" indent="0" algn="ctr" rtl="1">
              <a:buNone/>
            </a:pPr>
            <a:r>
              <a:rPr lang="fr-FR" sz="3200" b="1" dirty="0">
                <a:solidFill>
                  <a:schemeClr val="tx1"/>
                </a:solidFill>
                <a:latin typeface="Times New Roman" panose="02020603050405020304" pitchFamily="18" charset="0"/>
                <a:cs typeface="Times New Roman" panose="02020603050405020304" pitchFamily="18" charset="0"/>
              </a:rPr>
              <a:t>.2.3</a:t>
            </a:r>
            <a:r>
              <a:rPr lang="ar-TN" sz="3200" b="1" dirty="0">
                <a:solidFill>
                  <a:schemeClr val="tx1"/>
                </a:solidFill>
                <a:latin typeface="Times New Roman" panose="02020603050405020304" pitchFamily="18" charset="0"/>
                <a:cs typeface="Times New Roman" panose="02020603050405020304" pitchFamily="18" charset="0"/>
              </a:rPr>
              <a:t>قائمة الإيرادات والأعباء</a:t>
            </a:r>
            <a:endParaRPr lang="fr-FR" sz="3200" b="1" dirty="0">
              <a:solidFill>
                <a:schemeClr val="tx1"/>
              </a:solidFill>
              <a:latin typeface="Times New Roman" panose="02020603050405020304" pitchFamily="18" charset="0"/>
              <a:cs typeface="Times New Roman" panose="02020603050405020304" pitchFamily="18" charset="0"/>
            </a:endParaRPr>
          </a:p>
          <a:p>
            <a:pPr marL="0" indent="0" algn="ctr" rtl="1">
              <a:buNone/>
            </a:pPr>
            <a:endParaRPr lang="ar-TN" sz="32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تعكس قائمة الإيرادات والأعباء الإيرادات والأعباء</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المتعلّقة بالسنة المحاسبية والتي تفرز فائضا أو عجزا للسنة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المحاسبية مبرزة بذلك أداء الوحدات ذات أهداف غير ربحية.</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8" name="Sous-titre 8">
            <a:extLst>
              <a:ext uri="{FF2B5EF4-FFF2-40B4-BE49-F238E27FC236}">
                <a16:creationId xmlns:a16="http://schemas.microsoft.com/office/drawing/2014/main" id="{90D40767-FCFB-4B6A-94CE-D995A75D74C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4071648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93AE097-B1E6-4CCC-8FB7-AFD4D9D0DED4}"/>
              </a:ext>
            </a:extLst>
          </p:cNvPr>
          <p:cNvSpPr>
            <a:spLocks noGrp="1"/>
          </p:cNvSpPr>
          <p:nvPr>
            <p:ph idx="1"/>
          </p:nvPr>
        </p:nvSpPr>
        <p:spPr>
          <a:xfrm>
            <a:off x="1942415" y="1249250"/>
            <a:ext cx="6591985" cy="4661972"/>
          </a:xfrm>
        </p:spPr>
        <p:txBody>
          <a:bodyPr>
            <a:noAutofit/>
          </a:bodyPr>
          <a:lstStyle/>
          <a:p>
            <a:pPr marL="0" indent="0" algn="just" rtl="1">
              <a:buNone/>
            </a:pPr>
            <a:r>
              <a:rPr lang="ar-TN" sz="2400" b="1" dirty="0">
                <a:solidFill>
                  <a:schemeClr val="tx1"/>
                </a:solidFill>
                <a:latin typeface="Times New Roman" panose="02020603050405020304" pitchFamily="18" charset="0"/>
                <a:cs typeface="Times New Roman" panose="02020603050405020304" pitchFamily="18" charset="0"/>
              </a:rPr>
              <a:t>الإيرادات:</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 </a:t>
            </a:r>
            <a:r>
              <a:rPr lang="fr-FR" sz="2400" dirty="0">
                <a:solidFill>
                  <a:schemeClr val="tx1"/>
                </a:solidFill>
                <a:latin typeface="Times New Roman" panose="02020603050405020304" pitchFamily="18" charset="0"/>
                <a:cs typeface="Times New Roman" panose="02020603050405020304" pitchFamily="18" charset="0"/>
              </a:rPr>
              <a:t>1</a:t>
            </a:r>
            <a:r>
              <a:rPr lang="ar-TN" sz="2400" dirty="0">
                <a:solidFill>
                  <a:schemeClr val="tx1"/>
                </a:solidFill>
                <a:latin typeface="Times New Roman" panose="02020603050405020304" pitchFamily="18" charset="0"/>
                <a:cs typeface="Times New Roman" panose="02020603050405020304" pitchFamily="18" charset="0"/>
              </a:rPr>
              <a:t>- اشتراكات المنخرطين</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a:t>
            </a:r>
            <a:r>
              <a:rPr lang="fr-FR" sz="2400" dirty="0">
                <a:solidFill>
                  <a:schemeClr val="tx1"/>
                </a:solidFill>
                <a:latin typeface="Times New Roman" panose="02020603050405020304" pitchFamily="18" charset="0"/>
                <a:cs typeface="Times New Roman" panose="02020603050405020304" pitchFamily="18" charset="0"/>
              </a:rPr>
              <a:t> 2</a:t>
            </a:r>
            <a:r>
              <a:rPr lang="ar-TN" sz="2400" dirty="0">
                <a:solidFill>
                  <a:schemeClr val="tx1"/>
                </a:solidFill>
                <a:latin typeface="Times New Roman" panose="02020603050405020304" pitchFamily="18" charset="0"/>
                <a:cs typeface="Times New Roman" panose="02020603050405020304" pitchFamily="18" charset="0"/>
              </a:rPr>
              <a:t> - مداخيل الأنشطة والتظاهرات</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a:t>
            </a:r>
            <a:r>
              <a:rPr lang="fr-FR" sz="2400" dirty="0">
                <a:solidFill>
                  <a:schemeClr val="tx1"/>
                </a:solidFill>
                <a:latin typeface="Times New Roman" panose="02020603050405020304" pitchFamily="18" charset="0"/>
                <a:cs typeface="Times New Roman" panose="02020603050405020304" pitchFamily="18" charset="0"/>
              </a:rPr>
              <a:t>3</a:t>
            </a:r>
            <a:r>
              <a:rPr lang="ar-TN" sz="2400" dirty="0">
                <a:solidFill>
                  <a:schemeClr val="tx1"/>
                </a:solidFill>
                <a:latin typeface="Times New Roman" panose="02020603050405020304" pitchFamily="18" charset="0"/>
                <a:cs typeface="Times New Roman" panose="02020603050405020304" pitchFamily="18" charset="0"/>
              </a:rPr>
              <a:t> - منح التسيير</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a:t>
            </a:r>
            <a:r>
              <a:rPr lang="fr-FR" sz="2400" dirty="0">
                <a:solidFill>
                  <a:schemeClr val="tx1"/>
                </a:solidFill>
                <a:latin typeface="Times New Roman" panose="02020603050405020304" pitchFamily="18" charset="0"/>
                <a:cs typeface="Times New Roman" panose="02020603050405020304" pitchFamily="18" charset="0"/>
              </a:rPr>
              <a:t>4</a:t>
            </a:r>
            <a:r>
              <a:rPr lang="ar-TN" sz="2400" dirty="0">
                <a:solidFill>
                  <a:schemeClr val="tx1"/>
                </a:solidFill>
                <a:latin typeface="Times New Roman" panose="02020603050405020304" pitchFamily="18" charset="0"/>
                <a:cs typeface="Times New Roman" panose="02020603050405020304" pitchFamily="18" charset="0"/>
              </a:rPr>
              <a:t> - إسهامات غير نقدية</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 </a:t>
            </a:r>
            <a:r>
              <a:rPr lang="fr-FR" sz="2400" dirty="0">
                <a:solidFill>
                  <a:schemeClr val="tx1"/>
                </a:solidFill>
                <a:latin typeface="Times New Roman" panose="02020603050405020304" pitchFamily="18" charset="0"/>
                <a:cs typeface="Times New Roman" panose="02020603050405020304" pitchFamily="18" charset="0"/>
              </a:rPr>
              <a:t>5</a:t>
            </a:r>
            <a:r>
              <a:rPr lang="ar-TN" sz="2400" dirty="0">
                <a:solidFill>
                  <a:schemeClr val="tx1"/>
                </a:solidFill>
                <a:latin typeface="Times New Roman" panose="02020603050405020304" pitchFamily="18" charset="0"/>
                <a:cs typeface="Times New Roman" panose="02020603050405020304" pitchFamily="18" charset="0"/>
              </a:rPr>
              <a:t>- إسهامات أخرى</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 </a:t>
            </a:r>
            <a:r>
              <a:rPr lang="fr-FR" sz="2400" dirty="0">
                <a:solidFill>
                  <a:schemeClr val="tx1"/>
                </a:solidFill>
                <a:latin typeface="Times New Roman" panose="02020603050405020304" pitchFamily="18" charset="0"/>
                <a:cs typeface="Times New Roman" panose="02020603050405020304" pitchFamily="18" charset="0"/>
              </a:rPr>
              <a:t>6</a:t>
            </a:r>
            <a:r>
              <a:rPr lang="ar-TN" sz="2400" dirty="0">
                <a:solidFill>
                  <a:schemeClr val="tx1"/>
                </a:solidFill>
                <a:latin typeface="Times New Roman" panose="02020603050405020304" pitchFamily="18" charset="0"/>
                <a:cs typeface="Times New Roman" panose="02020603050405020304" pitchFamily="18" charset="0"/>
              </a:rPr>
              <a:t>- إيرادات مالية</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 </a:t>
            </a:r>
            <a:r>
              <a:rPr lang="fr-FR" sz="2400" dirty="0">
                <a:solidFill>
                  <a:schemeClr val="tx1"/>
                </a:solidFill>
                <a:latin typeface="Times New Roman" panose="02020603050405020304" pitchFamily="18" charset="0"/>
                <a:cs typeface="Times New Roman" panose="02020603050405020304" pitchFamily="18" charset="0"/>
              </a:rPr>
              <a:t>7</a:t>
            </a:r>
            <a:r>
              <a:rPr lang="ar-TN" sz="2400" dirty="0">
                <a:solidFill>
                  <a:schemeClr val="tx1"/>
                </a:solidFill>
                <a:latin typeface="Times New Roman" panose="02020603050405020304" pitchFamily="18" charset="0"/>
                <a:cs typeface="Times New Roman" panose="02020603050405020304" pitchFamily="18" charset="0"/>
              </a:rPr>
              <a:t>- حصص المنح والإسهامات المدرجة بنتيجة السنة</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المحاسبية</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إيراد </a:t>
            </a:r>
            <a:r>
              <a:rPr lang="fr-FR" sz="2400" dirty="0">
                <a:solidFill>
                  <a:schemeClr val="tx1"/>
                </a:solidFill>
                <a:latin typeface="Times New Roman" panose="02020603050405020304" pitchFamily="18" charset="0"/>
                <a:cs typeface="Times New Roman" panose="02020603050405020304" pitchFamily="18" charset="0"/>
              </a:rPr>
              <a:t>8</a:t>
            </a:r>
            <a:r>
              <a:rPr lang="ar-TN" sz="2400" dirty="0">
                <a:solidFill>
                  <a:schemeClr val="tx1"/>
                </a:solidFill>
                <a:latin typeface="Times New Roman" panose="02020603050405020304" pitchFamily="18" charset="0"/>
                <a:cs typeface="Times New Roman" panose="02020603050405020304" pitchFamily="18" charset="0"/>
              </a:rPr>
              <a:t>- أرباح أخرى</a:t>
            </a:r>
            <a:endParaRPr lang="fr-FR" sz="24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F233C3A8-457E-4B0D-9BBD-5BA9C33ADAFE}"/>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1481942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562F92-E6A7-43EB-9794-EDEE6ED20DEC}"/>
              </a:ext>
            </a:extLst>
          </p:cNvPr>
          <p:cNvSpPr>
            <a:spLocks noGrp="1"/>
          </p:cNvSpPr>
          <p:nvPr>
            <p:ph idx="1"/>
          </p:nvPr>
        </p:nvSpPr>
        <p:spPr/>
        <p:txBody>
          <a:bodyPr>
            <a:normAutofit/>
          </a:bodyPr>
          <a:lstStyle/>
          <a:p>
            <a:pPr marL="0" indent="0" algn="just" rtl="1">
              <a:buNone/>
            </a:pPr>
            <a:r>
              <a:rPr lang="ar-TN" sz="2400" b="1" dirty="0">
                <a:solidFill>
                  <a:schemeClr val="tx1"/>
                </a:solidFill>
                <a:latin typeface="Times New Roman" panose="02020603050405020304" pitchFamily="18" charset="0"/>
                <a:cs typeface="Times New Roman" panose="02020603050405020304" pitchFamily="18" charset="0"/>
              </a:rPr>
              <a:t>الأعباء</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a:t>
            </a:r>
            <a:r>
              <a:rPr lang="fr-FR" sz="2400" dirty="0">
                <a:solidFill>
                  <a:schemeClr val="tx1"/>
                </a:solidFill>
                <a:latin typeface="Times New Roman" panose="02020603050405020304" pitchFamily="18" charset="0"/>
                <a:cs typeface="Times New Roman" panose="02020603050405020304" pitchFamily="18" charset="0"/>
              </a:rPr>
              <a:t>1</a:t>
            </a:r>
            <a:r>
              <a:rPr lang="ar-TN" sz="2400" dirty="0">
                <a:solidFill>
                  <a:schemeClr val="tx1"/>
                </a:solidFill>
                <a:latin typeface="Times New Roman" panose="02020603050405020304" pitchFamily="18" charset="0"/>
                <a:cs typeface="Times New Roman" panose="02020603050405020304" pitchFamily="18" charset="0"/>
              </a:rPr>
              <a:t> - مشتريات مستهلكة للوازم وتموينات أخرى</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 </a:t>
            </a:r>
            <a:r>
              <a:rPr lang="fr-FR" sz="2400" dirty="0">
                <a:solidFill>
                  <a:schemeClr val="tx1"/>
                </a:solidFill>
                <a:latin typeface="Times New Roman" panose="02020603050405020304" pitchFamily="18" charset="0"/>
                <a:cs typeface="Times New Roman" panose="02020603050405020304" pitchFamily="18" charset="0"/>
              </a:rPr>
              <a:t>2</a:t>
            </a:r>
            <a:r>
              <a:rPr lang="ar-TN" sz="2400" dirty="0">
                <a:solidFill>
                  <a:schemeClr val="tx1"/>
                </a:solidFill>
                <a:latin typeface="Times New Roman" panose="02020603050405020304" pitchFamily="18" charset="0"/>
                <a:cs typeface="Times New Roman" panose="02020603050405020304" pitchFamily="18" charset="0"/>
              </a:rPr>
              <a:t>- أعباء الأعوان</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 </a:t>
            </a:r>
            <a:r>
              <a:rPr lang="fr-FR" sz="2400" dirty="0">
                <a:solidFill>
                  <a:schemeClr val="tx1"/>
                </a:solidFill>
                <a:latin typeface="Times New Roman" panose="02020603050405020304" pitchFamily="18" charset="0"/>
                <a:cs typeface="Times New Roman" panose="02020603050405020304" pitchFamily="18" charset="0"/>
              </a:rPr>
              <a:t>3</a:t>
            </a:r>
            <a:r>
              <a:rPr lang="ar-TN" sz="2400" dirty="0">
                <a:solidFill>
                  <a:schemeClr val="tx1"/>
                </a:solidFill>
                <a:latin typeface="Times New Roman" panose="02020603050405020304" pitchFamily="18" charset="0"/>
                <a:cs typeface="Times New Roman" panose="02020603050405020304" pitchFamily="18" charset="0"/>
              </a:rPr>
              <a:t>- مخصصات الاستهلاك والمدخرات</a:t>
            </a:r>
            <a:endParaRPr lang="fr-FR" sz="2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 </a:t>
            </a:r>
            <a:r>
              <a:rPr lang="fr-FR" sz="2400" dirty="0">
                <a:solidFill>
                  <a:schemeClr val="tx1"/>
                </a:solidFill>
                <a:latin typeface="Times New Roman" panose="02020603050405020304" pitchFamily="18" charset="0"/>
                <a:cs typeface="Times New Roman" panose="02020603050405020304" pitchFamily="18" charset="0"/>
              </a:rPr>
              <a:t>4</a:t>
            </a:r>
            <a:r>
              <a:rPr lang="ar-TN" sz="2400" dirty="0">
                <a:solidFill>
                  <a:schemeClr val="tx1"/>
                </a:solidFill>
                <a:latin typeface="Times New Roman" panose="02020603050405020304" pitchFamily="18" charset="0"/>
                <a:cs typeface="Times New Roman" panose="02020603050405020304" pitchFamily="18" charset="0"/>
              </a:rPr>
              <a:t>- أعباء جارية أخرى</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a:t>
            </a:r>
            <a:r>
              <a:rPr lang="fr-FR" sz="2400" dirty="0">
                <a:solidFill>
                  <a:schemeClr val="tx1"/>
                </a:solidFill>
                <a:latin typeface="Times New Roman" panose="02020603050405020304" pitchFamily="18" charset="0"/>
                <a:cs typeface="Times New Roman" panose="02020603050405020304" pitchFamily="18" charset="0"/>
              </a:rPr>
              <a:t>5</a:t>
            </a:r>
            <a:r>
              <a:rPr lang="ar-TN" sz="2400" dirty="0">
                <a:solidFill>
                  <a:schemeClr val="tx1"/>
                </a:solidFill>
                <a:latin typeface="Times New Roman" panose="02020603050405020304" pitchFamily="18" charset="0"/>
                <a:cs typeface="Times New Roman" panose="02020603050405020304" pitchFamily="18" charset="0"/>
              </a:rPr>
              <a:t> - أعباء مالية صافية</a:t>
            </a:r>
          </a:p>
          <a:p>
            <a:pPr marL="0" indent="0" algn="just" rtl="1">
              <a:buNone/>
            </a:pPr>
            <a:r>
              <a:rPr lang="ar-TN" sz="2400" dirty="0">
                <a:solidFill>
                  <a:schemeClr val="tx1"/>
                </a:solidFill>
                <a:latin typeface="Times New Roman" panose="02020603050405020304" pitchFamily="18" charset="0"/>
                <a:cs typeface="Times New Roman" panose="02020603050405020304" pitchFamily="18" charset="0"/>
              </a:rPr>
              <a:t>عبء </a:t>
            </a:r>
            <a:r>
              <a:rPr lang="fr-FR" sz="2400" dirty="0">
                <a:solidFill>
                  <a:schemeClr val="tx1"/>
                </a:solidFill>
                <a:latin typeface="Times New Roman" panose="02020603050405020304" pitchFamily="18" charset="0"/>
                <a:cs typeface="Times New Roman" panose="02020603050405020304" pitchFamily="18" charset="0"/>
              </a:rPr>
              <a:t>6</a:t>
            </a:r>
            <a:r>
              <a:rPr lang="ar-TN" sz="2400" dirty="0">
                <a:solidFill>
                  <a:schemeClr val="tx1"/>
                </a:solidFill>
                <a:latin typeface="Times New Roman" panose="02020603050405020304" pitchFamily="18" charset="0"/>
                <a:cs typeface="Times New Roman" panose="02020603050405020304" pitchFamily="18" charset="0"/>
              </a:rPr>
              <a:t>- خسائر أخرى</a:t>
            </a:r>
            <a:endParaRPr lang="fr-FR" sz="24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887FB7EF-2074-4822-BBAC-B907B4592946}"/>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510997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942E797-AE01-4E3C-8C14-54E6CC5A7348}"/>
              </a:ext>
            </a:extLst>
          </p:cNvPr>
          <p:cNvSpPr>
            <a:spLocks noGrp="1"/>
          </p:cNvSpPr>
          <p:nvPr>
            <p:ph idx="1"/>
          </p:nvPr>
        </p:nvSpPr>
        <p:spPr/>
        <p:txBody>
          <a:bodyPr>
            <a:normAutofit/>
          </a:bodyPr>
          <a:lstStyle/>
          <a:p>
            <a:pPr marL="0" indent="0" algn="ctr" rtl="1">
              <a:buNone/>
            </a:pPr>
            <a:r>
              <a:rPr lang="fr-FR" sz="3200" b="1" dirty="0">
                <a:latin typeface="Times New Roman" panose="02020603050405020304" pitchFamily="18" charset="0"/>
                <a:cs typeface="Times New Roman" panose="02020603050405020304" pitchFamily="18" charset="0"/>
              </a:rPr>
              <a:t>.3.3</a:t>
            </a:r>
            <a:r>
              <a:rPr lang="ar-TN" sz="3200" b="1" dirty="0">
                <a:latin typeface="Times New Roman" panose="02020603050405020304" pitchFamily="18" charset="0"/>
                <a:cs typeface="Times New Roman" panose="02020603050405020304" pitchFamily="18" charset="0"/>
              </a:rPr>
              <a:t>جدول التّدفقات النّقدية</a:t>
            </a:r>
            <a:endParaRPr lang="fr-FR" sz="3200" b="1" dirty="0">
              <a:latin typeface="Times New Roman" panose="02020603050405020304" pitchFamily="18" charset="0"/>
              <a:cs typeface="Times New Roman" panose="02020603050405020304" pitchFamily="18" charset="0"/>
            </a:endParaRPr>
          </a:p>
          <a:p>
            <a:pPr marL="0" indent="0" algn="ctr" rtl="1">
              <a:buNone/>
            </a:pPr>
            <a:endParaRPr lang="fr-FR" sz="3200" b="1" dirty="0">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يعكس جدول التّدفقات النّقدية تغير الوضعية المالية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خلال السنة المحاسبية ويقدم معلومات حول الأنشطة الجارية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وأنشطة التمويل وأنشطة الاستثمار، ويقدم كذلك معلومات حول</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انعكاسات هذه الأنشطة على الخزينة</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67673F73-4EFE-46A5-9ACA-DB31B35DC3AB}"/>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72883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6B949C84-EBF4-47B5-9778-F1EEF38AF4B7}" type="slidenum">
              <a:rPr lang="en-GB" smtClean="0"/>
              <a:pPr>
                <a:defRPr/>
              </a:pPr>
              <a:t>3</a:t>
            </a:fld>
            <a:endParaRPr lang="en-GB" dirty="0"/>
          </a:p>
        </p:txBody>
      </p:sp>
      <p:sp>
        <p:nvSpPr>
          <p:cNvPr id="2" name="Rectangle 1">
            <a:extLst>
              <a:ext uri="{FF2B5EF4-FFF2-40B4-BE49-F238E27FC236}">
                <a16:creationId xmlns:a16="http://schemas.microsoft.com/office/drawing/2014/main" id="{BF86B412-0AD7-4912-B847-D9E7AAAA466C}"/>
              </a:ext>
            </a:extLst>
          </p:cNvPr>
          <p:cNvSpPr/>
          <p:nvPr/>
        </p:nvSpPr>
        <p:spPr>
          <a:xfrm>
            <a:off x="831861" y="1761331"/>
            <a:ext cx="7624293" cy="4185761"/>
          </a:xfrm>
          <a:prstGeom prst="rect">
            <a:avLst/>
          </a:prstGeom>
        </p:spPr>
        <p:txBody>
          <a:bodyPr wrap="square">
            <a:spAutoFit/>
          </a:bodyPr>
          <a:lstStyle/>
          <a:p>
            <a:pPr algn="ctr" rtl="1"/>
            <a:r>
              <a:rPr lang="fr-FR" sz="3200" dirty="0">
                <a:solidFill>
                  <a:schemeClr val="tx1"/>
                </a:solidFill>
                <a:latin typeface="Times New Roman" panose="02020603050405020304" pitchFamily="18" charset="0"/>
                <a:cs typeface="Times New Roman" panose="02020603050405020304" pitchFamily="18" charset="0"/>
              </a:rPr>
              <a:t>.1</a:t>
            </a:r>
            <a:r>
              <a:rPr lang="ar-TN" sz="3200" dirty="0">
                <a:solidFill>
                  <a:schemeClr val="tx1"/>
                </a:solidFill>
                <a:latin typeface="Times New Roman" panose="02020603050405020304" pitchFamily="18" charset="0"/>
                <a:cs typeface="Times New Roman" panose="02020603050405020304" pitchFamily="18" charset="0"/>
              </a:rPr>
              <a:t>المفاهيم</a:t>
            </a:r>
            <a:endParaRPr lang="fr-FR" sz="3200" dirty="0">
              <a:solidFill>
                <a:schemeClr val="tx1"/>
              </a:solidFill>
              <a:latin typeface="Times New Roman" panose="02020603050405020304" pitchFamily="18" charset="0"/>
              <a:cs typeface="Times New Roman" panose="02020603050405020304" pitchFamily="18" charset="0"/>
            </a:endParaRPr>
          </a:p>
          <a:p>
            <a:pPr algn="just" rtl="1"/>
            <a:endParaRPr lang="fr-FR" sz="2600" dirty="0">
              <a:solidFill>
                <a:srgbClr val="1D2129"/>
              </a:solidFill>
              <a:latin typeface="Times New Roman" panose="02020603050405020304" pitchFamily="18" charset="0"/>
              <a:cs typeface="Times New Roman" panose="02020603050405020304" pitchFamily="18" charset="0"/>
            </a:endParaRPr>
          </a:p>
          <a:p>
            <a:pPr algn="just" rtl="1"/>
            <a:r>
              <a:rPr lang="ar-TN" sz="2600" dirty="0">
                <a:solidFill>
                  <a:srgbClr val="1D2129"/>
                </a:solidFill>
                <a:latin typeface="Times New Roman" panose="02020603050405020304" pitchFamily="18" charset="0"/>
                <a:cs typeface="Times New Roman" panose="02020603050405020304" pitchFamily="18" charset="0"/>
              </a:rPr>
              <a:t>الجمعية</a:t>
            </a:r>
            <a:r>
              <a:rPr lang="ar-TN" sz="2600" b="0" dirty="0">
                <a:solidFill>
                  <a:srgbClr val="1D2129"/>
                </a:solidFill>
                <a:latin typeface="Times New Roman" panose="02020603050405020304" pitchFamily="18" charset="0"/>
                <a:cs typeface="Times New Roman" panose="02020603050405020304" pitchFamily="18" charset="0"/>
              </a:rPr>
              <a:t> اتفاقية بين شخصين أو أكثر يعملون بمقتضاها وبصفة دائمة على تحقيق أهداف </a:t>
            </a:r>
            <a:r>
              <a:rPr lang="ar-TN" sz="2600" dirty="0">
                <a:solidFill>
                  <a:srgbClr val="1D2129"/>
                </a:solidFill>
                <a:latin typeface="Times New Roman" panose="02020603050405020304" pitchFamily="18" charset="0"/>
                <a:cs typeface="Times New Roman" panose="02020603050405020304" pitchFamily="18" charset="0"/>
              </a:rPr>
              <a:t>باستثناء تحقيق أرباح </a:t>
            </a:r>
            <a:r>
              <a:rPr lang="fr-FR" sz="2600" b="0" dirty="0">
                <a:solidFill>
                  <a:srgbClr val="1D2129"/>
                </a:solidFill>
                <a:latin typeface="Times New Roman" panose="02020603050405020304" pitchFamily="18" charset="0"/>
                <a:cs typeface="Times New Roman" panose="02020603050405020304" pitchFamily="18" charset="0"/>
              </a:rPr>
              <a:t>)</a:t>
            </a:r>
            <a:r>
              <a:rPr lang="ar-TN" sz="2600" b="0" dirty="0">
                <a:solidFill>
                  <a:srgbClr val="1D2129"/>
                </a:solidFill>
                <a:latin typeface="Times New Roman" panose="02020603050405020304" pitchFamily="18" charset="0"/>
                <a:cs typeface="Times New Roman" panose="02020603050405020304" pitchFamily="18" charset="0"/>
              </a:rPr>
              <a:t>الفصل</a:t>
            </a:r>
            <a:r>
              <a:rPr lang="fr-FR" sz="2600" b="0" dirty="0">
                <a:solidFill>
                  <a:srgbClr val="1D2129"/>
                </a:solidFill>
                <a:latin typeface="Times New Roman" panose="02020603050405020304" pitchFamily="18" charset="0"/>
                <a:cs typeface="Times New Roman" panose="02020603050405020304" pitchFamily="18" charset="0"/>
              </a:rPr>
              <a:t> </a:t>
            </a:r>
            <a:r>
              <a:rPr lang="ar-TN" sz="2600" b="0" dirty="0">
                <a:solidFill>
                  <a:srgbClr val="1D2129"/>
                </a:solidFill>
                <a:latin typeface="Times New Roman" panose="02020603050405020304" pitchFamily="18" charset="0"/>
                <a:cs typeface="Times New Roman" panose="02020603050405020304" pitchFamily="18" charset="0"/>
              </a:rPr>
              <a:t>2 من المرسوم عدد </a:t>
            </a:r>
            <a:r>
              <a:rPr lang="fr-FR" sz="2600" b="0" dirty="0">
                <a:solidFill>
                  <a:srgbClr val="1D2129"/>
                </a:solidFill>
                <a:latin typeface="Times New Roman" panose="02020603050405020304" pitchFamily="18" charset="0"/>
                <a:cs typeface="Times New Roman" panose="02020603050405020304" pitchFamily="18" charset="0"/>
              </a:rPr>
              <a:t>(88</a:t>
            </a:r>
          </a:p>
          <a:p>
            <a:pPr algn="just" rtl="1"/>
            <a:endParaRPr lang="fr-FR" sz="2600" b="0" dirty="0">
              <a:solidFill>
                <a:srgbClr val="1D2129"/>
              </a:solidFill>
              <a:latin typeface="Times New Roman" panose="02020603050405020304" pitchFamily="18" charset="0"/>
              <a:cs typeface="Times New Roman" panose="02020603050405020304" pitchFamily="18" charset="0"/>
            </a:endParaRPr>
          </a:p>
          <a:p>
            <a:pPr algn="just" rtl="1"/>
            <a:r>
              <a:rPr lang="ar-TN" sz="2600" dirty="0">
                <a:solidFill>
                  <a:srgbClr val="1D2129"/>
                </a:solidFill>
                <a:latin typeface="Times New Roman" panose="02020603050405020304" pitchFamily="18" charset="0"/>
                <a:cs typeface="Times New Roman" panose="02020603050405020304" pitchFamily="18" charset="0"/>
              </a:rPr>
              <a:t>الحزب</a:t>
            </a:r>
            <a:r>
              <a:rPr lang="ar-TN" sz="2600" b="0" dirty="0">
                <a:solidFill>
                  <a:srgbClr val="1D2129"/>
                </a:solidFill>
                <a:latin typeface="Times New Roman" panose="02020603050405020304" pitchFamily="18" charset="0"/>
                <a:cs typeface="Times New Roman" panose="02020603050405020304" pitchFamily="18" charset="0"/>
              </a:rPr>
              <a:t> جمعية تتكون بالاتفاق بين مواطنين تونسيين </a:t>
            </a:r>
            <a:r>
              <a:rPr lang="ar-TN" sz="2600" dirty="0">
                <a:solidFill>
                  <a:srgbClr val="1D2129"/>
                </a:solidFill>
                <a:latin typeface="Times New Roman" panose="02020603050405020304" pitchFamily="18" charset="0"/>
                <a:cs typeface="Times New Roman" panose="02020603050405020304" pitchFamily="18" charset="0"/>
              </a:rPr>
              <a:t>يساهم</a:t>
            </a:r>
            <a:r>
              <a:rPr lang="ar-TN" sz="2600" b="0" dirty="0">
                <a:solidFill>
                  <a:srgbClr val="1D2129"/>
                </a:solidFill>
                <a:latin typeface="Times New Roman" panose="02020603050405020304" pitchFamily="18" charset="0"/>
                <a:cs typeface="Times New Roman" panose="02020603050405020304" pitchFamily="18" charset="0"/>
              </a:rPr>
              <a:t> في التأطير السياسي للمواطنين وفي </a:t>
            </a:r>
            <a:r>
              <a:rPr lang="ar-TN" sz="2600" dirty="0">
                <a:solidFill>
                  <a:srgbClr val="1D2129"/>
                </a:solidFill>
                <a:latin typeface="Times New Roman" panose="02020603050405020304" pitchFamily="18" charset="0"/>
                <a:cs typeface="Times New Roman" panose="02020603050405020304" pitchFamily="18" charset="0"/>
              </a:rPr>
              <a:t>ترسيخ</a:t>
            </a:r>
            <a:r>
              <a:rPr lang="ar-TN" sz="2600" b="0" dirty="0">
                <a:solidFill>
                  <a:srgbClr val="1D2129"/>
                </a:solidFill>
                <a:latin typeface="Times New Roman" panose="02020603050405020304" pitchFamily="18" charset="0"/>
                <a:cs typeface="Times New Roman" panose="02020603050405020304" pitchFamily="18" charset="0"/>
              </a:rPr>
              <a:t> قيم المواطنة ويهدف إلى </a:t>
            </a:r>
            <a:r>
              <a:rPr lang="ar-TN" sz="2600" dirty="0">
                <a:solidFill>
                  <a:srgbClr val="1D2129"/>
                </a:solidFill>
                <a:latin typeface="Times New Roman" panose="02020603050405020304" pitchFamily="18" charset="0"/>
                <a:cs typeface="Times New Roman" panose="02020603050405020304" pitchFamily="18" charset="0"/>
              </a:rPr>
              <a:t>المشاركة في الانتخابات</a:t>
            </a:r>
            <a:r>
              <a:rPr lang="ar-TN" sz="2600" b="0" dirty="0">
                <a:solidFill>
                  <a:srgbClr val="1D2129"/>
                </a:solidFill>
                <a:latin typeface="Times New Roman" panose="02020603050405020304" pitchFamily="18" charset="0"/>
                <a:cs typeface="Times New Roman" panose="02020603050405020304" pitchFamily="18" charset="0"/>
              </a:rPr>
              <a:t> قصد ممارسة السلطة في المستوى الوطني أو الجهوي أو المحلي</a:t>
            </a:r>
            <a:r>
              <a:rPr lang="fr-FR" sz="2600" b="0" dirty="0">
                <a:solidFill>
                  <a:srgbClr val="1D2129"/>
                </a:solidFill>
                <a:latin typeface="Times New Roman" panose="02020603050405020304" pitchFamily="18" charset="0"/>
                <a:cs typeface="Times New Roman" panose="02020603050405020304" pitchFamily="18" charset="0"/>
              </a:rPr>
              <a:t> )  </a:t>
            </a:r>
            <a:r>
              <a:rPr lang="ar-TN" sz="2600" b="0" dirty="0">
                <a:solidFill>
                  <a:srgbClr val="1D2129"/>
                </a:solidFill>
                <a:latin typeface="Times New Roman" panose="02020603050405020304" pitchFamily="18" charset="0"/>
                <a:cs typeface="Times New Roman" panose="02020603050405020304" pitchFamily="18" charset="0"/>
              </a:rPr>
              <a:t>الفصل 2 من المرسوم عدد </a:t>
            </a:r>
            <a:r>
              <a:rPr lang="fr-FR" sz="2600" b="0" dirty="0">
                <a:solidFill>
                  <a:srgbClr val="1D2129"/>
                </a:solidFill>
                <a:latin typeface="Times New Roman" panose="02020603050405020304" pitchFamily="18" charset="0"/>
                <a:cs typeface="Times New Roman" panose="02020603050405020304" pitchFamily="18" charset="0"/>
              </a:rPr>
              <a:t>(87</a:t>
            </a:r>
            <a:endParaRPr lang="fr-FR" sz="2600" dirty="0">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18724E9A-B679-470B-A545-024FA1E611F2}"/>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DA60DA-747A-43AF-9261-FA2DC1752811}"/>
              </a:ext>
            </a:extLst>
          </p:cNvPr>
          <p:cNvSpPr>
            <a:spLocks noGrp="1"/>
          </p:cNvSpPr>
          <p:nvPr>
            <p:ph idx="1"/>
          </p:nvPr>
        </p:nvSpPr>
        <p:spPr>
          <a:xfrm>
            <a:off x="1942415" y="1378634"/>
            <a:ext cx="6591985" cy="4532588"/>
          </a:xfrm>
        </p:spPr>
        <p:txBody>
          <a:bodyPr>
            <a:noAutofit/>
          </a:bodyPr>
          <a:lstStyle/>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يقدم جدول التّدفقات النّقدية إفادات حول مصدر الأموال التي</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تحصلت عليها الوحدات وكيفية إنفاقها</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لممارسة أنشطتها الجارية وأنشطة الاستثمار وأنشطة التمويل.</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ar-TN"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ويمكن جدول التّدفقات النّقدية مستعملي القوائم المالية وخاصة</a:t>
            </a:r>
          </a:p>
          <a:p>
            <a:pPr marL="0" indent="0" algn="just" rtl="1">
              <a:buNone/>
            </a:pPr>
            <a:r>
              <a:rPr lang="ar-TN" sz="2600" dirty="0">
                <a:solidFill>
                  <a:schemeClr val="tx1"/>
                </a:solidFill>
                <a:latin typeface="Times New Roman" panose="02020603050405020304" pitchFamily="18" charset="0"/>
                <a:cs typeface="Times New Roman" panose="02020603050405020304" pitchFamily="18" charset="0"/>
              </a:rPr>
              <a:t>الممولين ومانحي الأموال من تقييم قدرة الوحدات</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على الحصول على أموال من مختلف الأصناف</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والمصادر وكذلك الكيفية التي استعملت بها هذه الأموال لمواصلة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أنشطتها والوفاء بالتزاماتها.</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39CE065E-37D4-4A7C-BFE4-E3C8DB45A487}"/>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481370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8FB9F35-6ABA-4148-97F9-699104A83874}"/>
              </a:ext>
            </a:extLst>
          </p:cNvPr>
          <p:cNvSpPr>
            <a:spLocks noGrp="1"/>
          </p:cNvSpPr>
          <p:nvPr>
            <p:ph idx="1"/>
          </p:nvPr>
        </p:nvSpPr>
        <p:spPr>
          <a:xfrm>
            <a:off x="1942415" y="1364566"/>
            <a:ext cx="6591985" cy="4546656"/>
          </a:xfrm>
        </p:spPr>
        <p:txBody>
          <a:bodyPr>
            <a:normAutofit fontScale="40000" lnSpcReduction="20000"/>
          </a:bodyPr>
          <a:lstStyle/>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التّدفقات النّقدية المتّصلة بالنّشاط الجاري</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a:t>
            </a:r>
            <a:r>
              <a:rPr lang="fr-FR" sz="7200" dirty="0">
                <a:solidFill>
                  <a:schemeClr val="tx1"/>
                </a:solidFill>
                <a:latin typeface="Times New Roman" panose="02020603050405020304" pitchFamily="18" charset="0"/>
                <a:cs typeface="Times New Roman" panose="02020603050405020304" pitchFamily="18" charset="0"/>
              </a:rPr>
              <a:t>1</a:t>
            </a:r>
            <a:r>
              <a:rPr lang="ar-TN" sz="7200" dirty="0">
                <a:solidFill>
                  <a:schemeClr val="tx1"/>
                </a:solidFill>
                <a:latin typeface="Times New Roman" panose="02020603050405020304" pitchFamily="18" charset="0"/>
                <a:cs typeface="Times New Roman" panose="02020603050405020304" pitchFamily="18" charset="0"/>
              </a:rPr>
              <a:t> - مقابيض الاشتراكات</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 </a:t>
            </a:r>
            <a:r>
              <a:rPr lang="fr-FR" sz="7200" dirty="0">
                <a:solidFill>
                  <a:schemeClr val="tx1"/>
                </a:solidFill>
                <a:latin typeface="Times New Roman" panose="02020603050405020304" pitchFamily="18" charset="0"/>
                <a:cs typeface="Times New Roman" panose="02020603050405020304" pitchFamily="18" charset="0"/>
              </a:rPr>
              <a:t>2</a:t>
            </a:r>
            <a:r>
              <a:rPr lang="ar-TN" sz="7200" dirty="0">
                <a:solidFill>
                  <a:schemeClr val="tx1"/>
                </a:solidFill>
                <a:latin typeface="Times New Roman" panose="02020603050405020304" pitchFamily="18" charset="0"/>
                <a:cs typeface="Times New Roman" panose="02020603050405020304" pitchFamily="18" charset="0"/>
              </a:rPr>
              <a:t>- مقابيض مداخيل الأنشطة والتظاهرات</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a:t>
            </a:r>
            <a:r>
              <a:rPr lang="fr-FR" sz="7200" dirty="0">
                <a:solidFill>
                  <a:schemeClr val="tx1"/>
                </a:solidFill>
                <a:latin typeface="Times New Roman" panose="02020603050405020304" pitchFamily="18" charset="0"/>
                <a:cs typeface="Times New Roman" panose="02020603050405020304" pitchFamily="18" charset="0"/>
              </a:rPr>
              <a:t>3</a:t>
            </a:r>
            <a:r>
              <a:rPr lang="ar-TN" sz="7200" dirty="0">
                <a:solidFill>
                  <a:schemeClr val="tx1"/>
                </a:solidFill>
                <a:latin typeface="Times New Roman" panose="02020603050405020304" pitchFamily="18" charset="0"/>
                <a:cs typeface="Times New Roman" panose="02020603050405020304" pitchFamily="18" charset="0"/>
              </a:rPr>
              <a:t> - مقابيض منح التسيير</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a:t>
            </a:r>
            <a:r>
              <a:rPr lang="fr-FR" sz="7200" dirty="0">
                <a:solidFill>
                  <a:schemeClr val="tx1"/>
                </a:solidFill>
                <a:latin typeface="Times New Roman" panose="02020603050405020304" pitchFamily="18" charset="0"/>
                <a:cs typeface="Times New Roman" panose="02020603050405020304" pitchFamily="18" charset="0"/>
              </a:rPr>
              <a:t>4</a:t>
            </a:r>
            <a:r>
              <a:rPr lang="ar-TN" sz="7200" dirty="0">
                <a:solidFill>
                  <a:schemeClr val="tx1"/>
                </a:solidFill>
                <a:latin typeface="Times New Roman" panose="02020603050405020304" pitchFamily="18" charset="0"/>
                <a:cs typeface="Times New Roman" panose="02020603050405020304" pitchFamily="18" charset="0"/>
              </a:rPr>
              <a:t> - مقابيض المداخيل الأخرى والإسهامات</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a:t>
            </a:r>
            <a:r>
              <a:rPr lang="fr-FR" sz="7200" dirty="0">
                <a:solidFill>
                  <a:schemeClr val="tx1"/>
                </a:solidFill>
                <a:latin typeface="Times New Roman" panose="02020603050405020304" pitchFamily="18" charset="0"/>
                <a:cs typeface="Times New Roman" panose="02020603050405020304" pitchFamily="18" charset="0"/>
              </a:rPr>
              <a:t>5</a:t>
            </a:r>
            <a:r>
              <a:rPr lang="ar-TN" sz="7200" dirty="0">
                <a:solidFill>
                  <a:schemeClr val="tx1"/>
                </a:solidFill>
                <a:latin typeface="Times New Roman" panose="02020603050405020304" pitchFamily="18" charset="0"/>
                <a:cs typeface="Times New Roman" panose="02020603050405020304" pitchFamily="18" charset="0"/>
              </a:rPr>
              <a:t> - دفوعات المبالغ المسددة للمزودين</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 </a:t>
            </a:r>
            <a:r>
              <a:rPr lang="fr-FR" sz="7200" dirty="0">
                <a:solidFill>
                  <a:schemeClr val="tx1"/>
                </a:solidFill>
                <a:latin typeface="Times New Roman" panose="02020603050405020304" pitchFamily="18" charset="0"/>
                <a:cs typeface="Times New Roman" panose="02020603050405020304" pitchFamily="18" charset="0"/>
              </a:rPr>
              <a:t>6</a:t>
            </a:r>
            <a:r>
              <a:rPr lang="ar-TN" sz="7200" dirty="0">
                <a:solidFill>
                  <a:schemeClr val="tx1"/>
                </a:solidFill>
                <a:latin typeface="Times New Roman" panose="02020603050405020304" pitchFamily="18" charset="0"/>
                <a:cs typeface="Times New Roman" panose="02020603050405020304" pitchFamily="18" charset="0"/>
              </a:rPr>
              <a:t>- دفوعات الأجور المسددة للأعوان</a:t>
            </a:r>
          </a:p>
          <a:p>
            <a:pPr marL="0" indent="0" algn="just" rtl="1">
              <a:buNone/>
            </a:pPr>
            <a:r>
              <a:rPr lang="ar-TN" sz="7200" dirty="0">
                <a:solidFill>
                  <a:schemeClr val="tx1"/>
                </a:solidFill>
                <a:latin typeface="Times New Roman" panose="02020603050405020304" pitchFamily="18" charset="0"/>
                <a:cs typeface="Times New Roman" panose="02020603050405020304" pitchFamily="18" charset="0"/>
              </a:rPr>
              <a:t>ت ن</a:t>
            </a:r>
            <a:r>
              <a:rPr lang="fr-FR" sz="7200" dirty="0">
                <a:solidFill>
                  <a:schemeClr val="tx1"/>
                </a:solidFill>
                <a:latin typeface="Times New Roman" panose="02020603050405020304" pitchFamily="18" charset="0"/>
                <a:cs typeface="Times New Roman" panose="02020603050405020304" pitchFamily="18" charset="0"/>
              </a:rPr>
              <a:t>7</a:t>
            </a:r>
            <a:r>
              <a:rPr lang="ar-TN" sz="7200" dirty="0">
                <a:solidFill>
                  <a:schemeClr val="tx1"/>
                </a:solidFill>
                <a:latin typeface="Times New Roman" panose="02020603050405020304" pitchFamily="18" charset="0"/>
                <a:cs typeface="Times New Roman" panose="02020603050405020304" pitchFamily="18" charset="0"/>
              </a:rPr>
              <a:t> - دفوعات أخرى متصلة بالأنشطة الجارية</a:t>
            </a:r>
          </a:p>
        </p:txBody>
      </p:sp>
      <p:sp>
        <p:nvSpPr>
          <p:cNvPr id="6" name="Sous-titre 8">
            <a:extLst>
              <a:ext uri="{FF2B5EF4-FFF2-40B4-BE49-F238E27FC236}">
                <a16:creationId xmlns:a16="http://schemas.microsoft.com/office/drawing/2014/main" id="{19552ED8-1F49-4BC3-A24D-5641F6B080DA}"/>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6845649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22D7675-5093-40C5-8160-6F2DC4E0222A}"/>
              </a:ext>
            </a:extLst>
          </p:cNvPr>
          <p:cNvSpPr>
            <a:spLocks noGrp="1"/>
          </p:cNvSpPr>
          <p:nvPr>
            <p:ph idx="1"/>
          </p:nvPr>
        </p:nvSpPr>
        <p:spPr/>
        <p:txBody>
          <a:bodyPr>
            <a:noAutofit/>
          </a:bodyPr>
          <a:lstStyle/>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التّدفقات النّقدية المتّصلة بالاستثمار</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8</a:t>
            </a:r>
            <a:r>
              <a:rPr lang="ar-TN" sz="2400" dirty="0">
                <a:solidFill>
                  <a:schemeClr val="tx1"/>
                </a:solidFill>
                <a:latin typeface="Times New Roman" panose="02020603050405020304" pitchFamily="18" charset="0"/>
                <a:cs typeface="Times New Roman" panose="02020603050405020304" pitchFamily="18" charset="0"/>
              </a:rPr>
              <a:t> - الدفوعات المتأتّية من اقتناء أصول ثابتة مادية وغير</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مادية</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9</a:t>
            </a:r>
            <a:r>
              <a:rPr lang="ar-TN" sz="2400" dirty="0">
                <a:solidFill>
                  <a:schemeClr val="tx1"/>
                </a:solidFill>
                <a:latin typeface="Times New Roman" panose="02020603050405020304" pitchFamily="18" charset="0"/>
                <a:cs typeface="Times New Roman" panose="02020603050405020304" pitchFamily="18" charset="0"/>
              </a:rPr>
              <a:t> - المقابيض المتأتّية من التفويت في أصول ثابتة غير</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مادية</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10</a:t>
            </a:r>
            <a:r>
              <a:rPr lang="ar-TN" sz="2400" dirty="0">
                <a:solidFill>
                  <a:schemeClr val="tx1"/>
                </a:solidFill>
                <a:latin typeface="Times New Roman" panose="02020603050405020304" pitchFamily="18" charset="0"/>
                <a:cs typeface="Times New Roman" panose="02020603050405020304" pitchFamily="18" charset="0"/>
              </a:rPr>
              <a:t> - الدفوعات المتأتّية من اقتناء أصول مالية</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11</a:t>
            </a:r>
            <a:r>
              <a:rPr lang="ar-TN" sz="2400" dirty="0">
                <a:solidFill>
                  <a:schemeClr val="tx1"/>
                </a:solidFill>
                <a:latin typeface="Times New Roman" panose="02020603050405020304" pitchFamily="18" charset="0"/>
                <a:cs typeface="Times New Roman" panose="02020603050405020304" pitchFamily="18" charset="0"/>
              </a:rPr>
              <a:t> - المقابيض المتأتّية من تفويت في أصول مالية.</a:t>
            </a:r>
            <a:endParaRPr lang="fr-FR" sz="24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C82B29A8-F591-4D59-9DB9-751869E95D18}"/>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136870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2AF3307-C1DC-4F70-9075-7DBEB0022E13}"/>
              </a:ext>
            </a:extLst>
          </p:cNvPr>
          <p:cNvSpPr>
            <a:spLocks noGrp="1"/>
          </p:cNvSpPr>
          <p:nvPr>
            <p:ph idx="1"/>
          </p:nvPr>
        </p:nvSpPr>
        <p:spPr>
          <a:xfrm>
            <a:off x="1942415" y="1589649"/>
            <a:ext cx="6591985" cy="4445391"/>
          </a:xfrm>
        </p:spPr>
        <p:txBody>
          <a:bodyPr>
            <a:noAutofit/>
          </a:bodyPr>
          <a:lstStyle/>
          <a:p>
            <a:pPr marL="0" indent="0" algn="r" rtl="1">
              <a:buNone/>
            </a:pPr>
            <a:endParaRPr lang="ar-TN" sz="2200" dirty="0">
              <a:latin typeface="Times New Roman" panose="02020603050405020304" pitchFamily="18" charset="0"/>
              <a:cs typeface="Times New Roman" panose="02020603050405020304" pitchFamily="18" charset="0"/>
            </a:endParaRP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التّدفقات النّقدية المتّصلة بأنشطة التمويل</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12</a:t>
            </a:r>
            <a:r>
              <a:rPr lang="ar-TN" sz="2400" dirty="0">
                <a:solidFill>
                  <a:schemeClr val="tx1"/>
                </a:solidFill>
                <a:latin typeface="Times New Roman" panose="02020603050405020304" pitchFamily="18" charset="0"/>
                <a:cs typeface="Times New Roman" panose="02020603050405020304" pitchFamily="18" charset="0"/>
              </a:rPr>
              <a:t> - المقابيض المتأتّية من المخصصات الدائمة</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13</a:t>
            </a:r>
            <a:r>
              <a:rPr lang="ar-TN" sz="2400" dirty="0">
                <a:solidFill>
                  <a:schemeClr val="tx1"/>
                </a:solidFill>
                <a:latin typeface="Times New Roman" panose="02020603050405020304" pitchFamily="18" charset="0"/>
                <a:cs typeface="Times New Roman" panose="02020603050405020304" pitchFamily="18" charset="0"/>
              </a:rPr>
              <a:t> - المقابيض المتأتّية من منح الاستثمار</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14</a:t>
            </a:r>
            <a:r>
              <a:rPr lang="ar-TN" sz="2400" dirty="0">
                <a:solidFill>
                  <a:schemeClr val="tx1"/>
                </a:solidFill>
                <a:latin typeface="Times New Roman" panose="02020603050405020304" pitchFamily="18" charset="0"/>
                <a:cs typeface="Times New Roman" panose="02020603050405020304" pitchFamily="18" charset="0"/>
              </a:rPr>
              <a:t> - المقابيض المتأتّية من الإسهامات المخصصة</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لاقتناء أصول ثابتة</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 </a:t>
            </a:r>
            <a:r>
              <a:rPr lang="fr-FR" sz="2400" dirty="0">
                <a:solidFill>
                  <a:schemeClr val="tx1"/>
                </a:solidFill>
                <a:latin typeface="Times New Roman" panose="02020603050405020304" pitchFamily="18" charset="0"/>
                <a:cs typeface="Times New Roman" panose="02020603050405020304" pitchFamily="18" charset="0"/>
              </a:rPr>
              <a:t>15</a:t>
            </a:r>
            <a:r>
              <a:rPr lang="ar-TN" sz="2400" dirty="0">
                <a:solidFill>
                  <a:schemeClr val="tx1"/>
                </a:solidFill>
                <a:latin typeface="Times New Roman" panose="02020603050405020304" pitchFamily="18" charset="0"/>
                <a:cs typeface="Times New Roman" panose="02020603050405020304" pitchFamily="18" charset="0"/>
              </a:rPr>
              <a:t>- المقابيض المتأتّية من القروض</a:t>
            </a:r>
          </a:p>
          <a:p>
            <a:pPr marL="0" indent="0" algn="r" rtl="1">
              <a:buNone/>
            </a:pPr>
            <a:r>
              <a:rPr lang="ar-TN" sz="2400" dirty="0">
                <a:solidFill>
                  <a:schemeClr val="tx1"/>
                </a:solidFill>
                <a:latin typeface="Times New Roman" panose="02020603050405020304" pitchFamily="18" charset="0"/>
                <a:cs typeface="Times New Roman" panose="02020603050405020304" pitchFamily="18" charset="0"/>
              </a:rPr>
              <a:t>ت ن</a:t>
            </a:r>
            <a:r>
              <a:rPr lang="fr-FR" sz="2400" dirty="0">
                <a:solidFill>
                  <a:schemeClr val="tx1"/>
                </a:solidFill>
                <a:latin typeface="Times New Roman" panose="02020603050405020304" pitchFamily="18" charset="0"/>
                <a:cs typeface="Times New Roman" panose="02020603050405020304" pitchFamily="18" charset="0"/>
              </a:rPr>
              <a:t>16</a:t>
            </a:r>
            <a:r>
              <a:rPr lang="ar-TN" sz="2400" dirty="0">
                <a:solidFill>
                  <a:schemeClr val="tx1"/>
                </a:solidFill>
                <a:latin typeface="Times New Roman" panose="02020603050405020304" pitchFamily="18" charset="0"/>
                <a:cs typeface="Times New Roman" panose="02020603050405020304" pitchFamily="18" charset="0"/>
              </a:rPr>
              <a:t> - الدفوعات المتأتّية من تسديد القروض (أصلا</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لقرض</a:t>
            </a:r>
            <a:r>
              <a:rPr lang="fr-FR" sz="2400" dirty="0">
                <a:solidFill>
                  <a:schemeClr val="tx1"/>
                </a:solidFill>
                <a:latin typeface="Times New Roman" panose="02020603050405020304" pitchFamily="18" charset="0"/>
                <a:cs typeface="Times New Roman" panose="02020603050405020304" pitchFamily="18" charset="0"/>
              </a:rPr>
              <a:t> </a:t>
            </a:r>
            <a:r>
              <a:rPr lang="ar-TN" sz="2400" dirty="0">
                <a:solidFill>
                  <a:schemeClr val="tx1"/>
                </a:solidFill>
                <a:latin typeface="Times New Roman" panose="02020603050405020304" pitchFamily="18" charset="0"/>
                <a:cs typeface="Times New Roman" panose="02020603050405020304" pitchFamily="18" charset="0"/>
              </a:rPr>
              <a:t>والفوائد</a:t>
            </a:r>
            <a:r>
              <a:rPr lang="fr-FR" sz="2400" dirty="0">
                <a:solidFill>
                  <a:schemeClr val="tx1"/>
                </a:solidFill>
                <a:latin typeface="Times New Roman" panose="02020603050405020304" pitchFamily="18" charset="0"/>
                <a:cs typeface="Times New Roman" panose="02020603050405020304" pitchFamily="18" charset="0"/>
              </a:rPr>
              <a:t>(</a:t>
            </a:r>
          </a:p>
        </p:txBody>
      </p:sp>
      <p:sp>
        <p:nvSpPr>
          <p:cNvPr id="4" name="Sous-titre 8">
            <a:extLst>
              <a:ext uri="{FF2B5EF4-FFF2-40B4-BE49-F238E27FC236}">
                <a16:creationId xmlns:a16="http://schemas.microsoft.com/office/drawing/2014/main" id="{10D59CEE-2BF3-420D-A1CB-31165506051B}"/>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280600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9F72069-CE46-4BFF-8773-D7B2B0212994}" type="slidenum">
              <a:rPr lang="en-GB" smtClean="0"/>
              <a:pPr>
                <a:defRPr/>
              </a:pPr>
              <a:t>34</a:t>
            </a:fld>
            <a:endParaRPr lang="en-GB"/>
          </a:p>
        </p:txBody>
      </p:sp>
      <p:sp>
        <p:nvSpPr>
          <p:cNvPr id="2" name="Rectangle 1">
            <a:extLst>
              <a:ext uri="{FF2B5EF4-FFF2-40B4-BE49-F238E27FC236}">
                <a16:creationId xmlns:a16="http://schemas.microsoft.com/office/drawing/2014/main" id="{9480570C-B41D-4FE7-B383-0C10467141DE}"/>
              </a:ext>
            </a:extLst>
          </p:cNvPr>
          <p:cNvSpPr/>
          <p:nvPr/>
        </p:nvSpPr>
        <p:spPr>
          <a:xfrm>
            <a:off x="1096207" y="1536174"/>
            <a:ext cx="7262182" cy="3139321"/>
          </a:xfrm>
          <a:prstGeom prst="rect">
            <a:avLst/>
          </a:prstGeom>
        </p:spPr>
        <p:txBody>
          <a:bodyPr wrap="square">
            <a:spAutoFit/>
          </a:bodyPr>
          <a:lstStyle/>
          <a:p>
            <a:pPr algn="ctr" rtl="1"/>
            <a:r>
              <a:rPr lang="fr-FR" sz="3200" dirty="0">
                <a:solidFill>
                  <a:schemeClr val="tx1"/>
                </a:solidFill>
                <a:latin typeface="Times New Roman" panose="02020603050405020304" pitchFamily="18" charset="0"/>
                <a:cs typeface="Times New Roman" panose="02020603050405020304" pitchFamily="18" charset="0"/>
              </a:rPr>
              <a:t>.4.3</a:t>
            </a:r>
            <a:r>
              <a:rPr lang="ar-TN" sz="3200" dirty="0">
                <a:solidFill>
                  <a:schemeClr val="tx1"/>
                </a:solidFill>
                <a:latin typeface="Times New Roman" panose="02020603050405020304" pitchFamily="18" charset="0"/>
                <a:cs typeface="Times New Roman" panose="02020603050405020304" pitchFamily="18" charset="0"/>
              </a:rPr>
              <a:t>الإيضاحات حول القوائم المالية</a:t>
            </a:r>
            <a:endParaRPr lang="fr-FR" sz="320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يجب أن ترفق القوائم المالية بمعلومات تفسيرية</a:t>
            </a:r>
            <a:r>
              <a:rPr lang="fr-FR" sz="2600" b="0" dirty="0">
                <a:solidFill>
                  <a:schemeClr val="tx1"/>
                </a:solidFill>
                <a:latin typeface="Times New Roman" panose="02020603050405020304" pitchFamily="18" charset="0"/>
                <a:cs typeface="Times New Roman" panose="02020603050405020304" pitchFamily="18" charset="0"/>
              </a:rPr>
              <a:t> </a:t>
            </a:r>
            <a:r>
              <a:rPr lang="ar-TN" sz="2800" b="0" dirty="0">
                <a:solidFill>
                  <a:schemeClr val="tx1"/>
                </a:solidFill>
                <a:latin typeface="Times New Roman" panose="02020603050405020304" pitchFamily="18" charset="0"/>
                <a:cs typeface="Times New Roman" panose="02020603050405020304" pitchFamily="18" charset="0"/>
              </a:rPr>
              <a:t>وإضافية تقدم في شكل إيضاحات تمكّن من فهم أوضح لها. ويجب</a:t>
            </a:r>
            <a:r>
              <a:rPr lang="fr-FR" sz="2800" b="0" dirty="0">
                <a:solidFill>
                  <a:schemeClr val="tx1"/>
                </a:solidFill>
                <a:latin typeface="Times New Roman" panose="02020603050405020304" pitchFamily="18" charset="0"/>
                <a:cs typeface="Times New Roman" panose="02020603050405020304" pitchFamily="18" charset="0"/>
              </a:rPr>
              <a:t> </a:t>
            </a:r>
            <a:r>
              <a:rPr lang="ar-TN" sz="2800" b="0" dirty="0">
                <a:solidFill>
                  <a:schemeClr val="tx1"/>
                </a:solidFill>
                <a:latin typeface="Times New Roman" panose="02020603050405020304" pitchFamily="18" charset="0"/>
                <a:cs typeface="Times New Roman" panose="02020603050405020304" pitchFamily="18" charset="0"/>
              </a:rPr>
              <a:t>أن يتم ربط هذه الإيضاحات بقائمة الوضعية المالية وبقائمة</a:t>
            </a:r>
            <a:r>
              <a:rPr lang="fr-FR" sz="2800" b="0" dirty="0">
                <a:solidFill>
                  <a:schemeClr val="tx1"/>
                </a:solidFill>
                <a:latin typeface="Times New Roman" panose="02020603050405020304" pitchFamily="18" charset="0"/>
                <a:cs typeface="Times New Roman" panose="02020603050405020304" pitchFamily="18" charset="0"/>
              </a:rPr>
              <a:t> </a:t>
            </a:r>
            <a:r>
              <a:rPr lang="ar-TN" sz="2800" b="0" dirty="0">
                <a:solidFill>
                  <a:schemeClr val="tx1"/>
                </a:solidFill>
                <a:latin typeface="Times New Roman" panose="02020603050405020304" pitchFamily="18" charset="0"/>
                <a:cs typeface="Times New Roman" panose="02020603050405020304" pitchFamily="18" charset="0"/>
              </a:rPr>
              <a:t>الإيرادات والأعباء وبجدول التّدفقات النّقدية حسب نظام إحالة</a:t>
            </a:r>
            <a:r>
              <a:rPr lang="fr-FR" sz="2800" b="0" dirty="0">
                <a:solidFill>
                  <a:schemeClr val="tx1"/>
                </a:solidFill>
                <a:latin typeface="Times New Roman" panose="02020603050405020304" pitchFamily="18" charset="0"/>
                <a:cs typeface="Times New Roman" panose="02020603050405020304" pitchFamily="18" charset="0"/>
              </a:rPr>
              <a:t> </a:t>
            </a:r>
            <a:r>
              <a:rPr lang="ar-TN" sz="2800" b="0" dirty="0">
                <a:solidFill>
                  <a:schemeClr val="tx1"/>
                </a:solidFill>
                <a:latin typeface="Times New Roman" panose="02020603050405020304" pitchFamily="18" charset="0"/>
                <a:cs typeface="Times New Roman" panose="02020603050405020304" pitchFamily="18" charset="0"/>
              </a:rPr>
              <a:t>تقاطعي</a:t>
            </a:r>
            <a:endParaRPr lang="fr-FR" sz="2800" b="0" dirty="0">
              <a:solidFill>
                <a:schemeClr val="tx1"/>
              </a:solidFill>
              <a:latin typeface="Times New Roman" panose="02020603050405020304" pitchFamily="18" charset="0"/>
              <a:cs typeface="Times New Roman" panose="02020603050405020304" pitchFamily="18" charset="0"/>
            </a:endParaRPr>
          </a:p>
          <a:p>
            <a:pPr algn="just" rtl="1"/>
            <a:endParaRPr lang="fr-FR" sz="2800" b="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تعد الإيضاحات حول القوائم المالية جزءا لا يتجزأ من</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القوائم المالية</a:t>
            </a:r>
            <a:endParaRPr lang="fr-FR" sz="2600" b="0" dirty="0">
              <a:solidFill>
                <a:schemeClr val="tx1"/>
              </a:solidFill>
              <a:latin typeface="Times New Roman" panose="02020603050405020304" pitchFamily="18" charset="0"/>
              <a:cs typeface="Times New Roman" panose="02020603050405020304" pitchFamily="18" charset="0"/>
            </a:endParaRPr>
          </a:p>
        </p:txBody>
      </p:sp>
      <p:sp>
        <p:nvSpPr>
          <p:cNvPr id="7" name="Sous-titre 8">
            <a:extLst>
              <a:ext uri="{FF2B5EF4-FFF2-40B4-BE49-F238E27FC236}">
                <a16:creationId xmlns:a16="http://schemas.microsoft.com/office/drawing/2014/main" id="{93D6B339-ADD6-4E7F-A61E-847A7B0CCDCF}"/>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D2811FC-1A9E-4BDA-B729-E51983D0792C}" type="slidenum">
              <a:rPr lang="en-GB" smtClean="0"/>
              <a:pPr>
                <a:defRPr/>
              </a:pPr>
              <a:t>35</a:t>
            </a:fld>
            <a:endParaRPr lang="en-GB" dirty="0"/>
          </a:p>
        </p:txBody>
      </p:sp>
      <p:sp>
        <p:nvSpPr>
          <p:cNvPr id="2" name="Rectangle 1">
            <a:extLst>
              <a:ext uri="{FF2B5EF4-FFF2-40B4-BE49-F238E27FC236}">
                <a16:creationId xmlns:a16="http://schemas.microsoft.com/office/drawing/2014/main" id="{70CE6B5C-4BD9-40C9-A602-4AAB5C9AC39C}"/>
              </a:ext>
            </a:extLst>
          </p:cNvPr>
          <p:cNvSpPr/>
          <p:nvPr/>
        </p:nvSpPr>
        <p:spPr>
          <a:xfrm>
            <a:off x="1336431" y="2828836"/>
            <a:ext cx="7315200" cy="3293209"/>
          </a:xfrm>
          <a:prstGeom prst="rect">
            <a:avLst/>
          </a:prstGeom>
        </p:spPr>
        <p:txBody>
          <a:bodyPr wrap="square">
            <a:spAutoFit/>
          </a:bodyPr>
          <a:lstStyle/>
          <a:p>
            <a:pPr algn="just" rtl="1"/>
            <a:r>
              <a:rPr lang="fr-FR" sz="2600" b="0" dirty="0">
                <a:solidFill>
                  <a:schemeClr val="tx1"/>
                </a:solidFill>
                <a:latin typeface="Times New Roman" panose="02020603050405020304" pitchFamily="18" charset="0"/>
                <a:cs typeface="Times New Roman" panose="02020603050405020304" pitchFamily="18" charset="0"/>
              </a:rPr>
              <a:t>- 1</a:t>
            </a:r>
            <a:r>
              <a:rPr lang="ar-TN" sz="2600" b="0" dirty="0">
                <a:solidFill>
                  <a:schemeClr val="tx1"/>
                </a:solidFill>
                <a:latin typeface="Times New Roman" panose="02020603050405020304" pitchFamily="18" charset="0"/>
                <a:cs typeface="Times New Roman" panose="02020603050405020304" pitchFamily="18" charset="0"/>
              </a:rPr>
              <a:t>إيضاحات حول احترام المرجع المحاسبي المعمول به</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marL="457200" indent="-457200" algn="just" rtl="1">
              <a:buFontTx/>
              <a:buChar char="-"/>
            </a:pPr>
            <a:r>
              <a:rPr lang="ar-TN" sz="2600" b="0" dirty="0">
                <a:solidFill>
                  <a:schemeClr val="tx1"/>
                </a:solidFill>
                <a:latin typeface="Times New Roman" panose="02020603050405020304" pitchFamily="18" charset="0"/>
                <a:cs typeface="Times New Roman" panose="02020603050405020304" pitchFamily="18" charset="0"/>
              </a:rPr>
              <a:t>المبادئ المحاسبية المعتمدة من قبل الوحدات،</a:t>
            </a:r>
            <a:endParaRPr lang="fr-FR" sz="2600" b="0" dirty="0">
              <a:solidFill>
                <a:schemeClr val="tx1"/>
              </a:solidFill>
              <a:latin typeface="Times New Roman" panose="02020603050405020304" pitchFamily="18" charset="0"/>
              <a:cs typeface="Times New Roman" panose="02020603050405020304" pitchFamily="18" charset="0"/>
            </a:endParaRPr>
          </a:p>
          <a:p>
            <a:pPr marL="457200" indent="-457200" algn="just" rtl="1">
              <a:buFontTx/>
              <a:buChar char="-"/>
            </a:pPr>
            <a:endParaRPr lang="ar-TN" sz="2600" b="0" dirty="0">
              <a:solidFill>
                <a:schemeClr val="tx1"/>
              </a:solidFill>
              <a:latin typeface="Times New Roman" panose="02020603050405020304" pitchFamily="18" charset="0"/>
              <a:cs typeface="Times New Roman" panose="02020603050405020304" pitchFamily="18" charset="0"/>
            </a:endParaRPr>
          </a:p>
          <a:p>
            <a:pPr marL="457200" indent="-457200" algn="just" rtl="1">
              <a:buFontTx/>
              <a:buChar char="-"/>
            </a:pPr>
            <a:r>
              <a:rPr lang="ar-TN" sz="2600" b="0" dirty="0">
                <a:solidFill>
                  <a:schemeClr val="tx1"/>
                </a:solidFill>
                <a:latin typeface="Times New Roman" panose="02020603050405020304" pitchFamily="18" charset="0"/>
                <a:cs typeface="Times New Roman" panose="02020603050405020304" pitchFamily="18" charset="0"/>
              </a:rPr>
              <a:t>قواعد القيس المستعملة لإعداد القوائم المالية، وعند</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الاقتضاء ذكر غياب التغيير في الطرق المحاسبية خلال السنة،</a:t>
            </a:r>
            <a:endParaRPr lang="fr-FR" sz="2600" b="0" dirty="0">
              <a:solidFill>
                <a:schemeClr val="tx1"/>
              </a:solidFill>
              <a:latin typeface="Times New Roman" panose="02020603050405020304" pitchFamily="18" charset="0"/>
              <a:cs typeface="Times New Roman" panose="02020603050405020304" pitchFamily="18" charset="0"/>
            </a:endParaRPr>
          </a:p>
          <a:p>
            <a:pPr marL="457200" indent="-457200" algn="just" rtl="1">
              <a:buFontTx/>
              <a:buChar char="-"/>
            </a:pPr>
            <a:endParaRPr lang="ar-TN" sz="2600" b="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2600" b="0" dirty="0">
                <a:solidFill>
                  <a:schemeClr val="tx1"/>
                </a:solidFill>
                <a:latin typeface="Times New Roman" panose="02020603050405020304" pitchFamily="18" charset="0"/>
                <a:cs typeface="Times New Roman" panose="02020603050405020304" pitchFamily="18" charset="0"/>
              </a:rPr>
              <a:t>- احترام معايير المحاسبة كمرجع لإعداد وضبط القوائم</a:t>
            </a:r>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المالية</a:t>
            </a:r>
            <a:endParaRPr lang="fr-FR" sz="2600" b="0" dirty="0">
              <a:solidFill>
                <a:schemeClr val="tx1"/>
              </a:solidFill>
              <a:latin typeface="Times New Roman" panose="02020603050405020304" pitchFamily="18" charset="0"/>
              <a:cs typeface="Times New Roman" panose="02020603050405020304" pitchFamily="18" charset="0"/>
            </a:endParaRPr>
          </a:p>
        </p:txBody>
      </p:sp>
      <p:sp>
        <p:nvSpPr>
          <p:cNvPr id="5" name="Sous-titre 8">
            <a:extLst>
              <a:ext uri="{FF2B5EF4-FFF2-40B4-BE49-F238E27FC236}">
                <a16:creationId xmlns:a16="http://schemas.microsoft.com/office/drawing/2014/main" id="{0A8ACFED-0FE7-4882-99A1-98717F8AEDA2}"/>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4E9EF25-D49B-4D48-9928-6EB9FD691943}"/>
              </a:ext>
            </a:extLst>
          </p:cNvPr>
          <p:cNvSpPr>
            <a:spLocks noGrp="1"/>
          </p:cNvSpPr>
          <p:nvPr>
            <p:ph idx="1"/>
          </p:nvPr>
        </p:nvSpPr>
        <p:spPr/>
        <p:txBody>
          <a:bodyPr>
            <a:normAutofit fontScale="92500" lnSpcReduction="10000"/>
          </a:bodyPr>
          <a:lstStyle/>
          <a:p>
            <a:pPr marL="0" indent="0" algn="r" rtl="1">
              <a:buNone/>
            </a:pPr>
            <a:r>
              <a:rPr lang="fr-FR" sz="2400" dirty="0">
                <a:solidFill>
                  <a:schemeClr val="tx1"/>
                </a:solidFill>
                <a:latin typeface="Times New Roman" panose="02020603050405020304" pitchFamily="18" charset="0"/>
                <a:cs typeface="Times New Roman" panose="02020603050405020304" pitchFamily="18" charset="0"/>
              </a:rPr>
              <a:t>- 2</a:t>
            </a:r>
            <a:r>
              <a:rPr lang="ar-TN" sz="2600" dirty="0">
                <a:solidFill>
                  <a:schemeClr val="tx1"/>
                </a:solidFill>
                <a:latin typeface="Times New Roman" panose="02020603050405020304" pitchFamily="18" charset="0"/>
                <a:cs typeface="Times New Roman" panose="02020603050405020304" pitchFamily="18" charset="0"/>
              </a:rPr>
              <a:t>إيضاحات حول محتوى قائمة الوضعية المالية وقائمة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الإيرادات</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والأعباء وجدول التّدفقات النّقدية</a:t>
            </a:r>
            <a:r>
              <a:rPr lang="fr-FR" sz="2600" dirty="0">
                <a:solidFill>
                  <a:schemeClr val="tx1"/>
                </a:solidFill>
                <a:latin typeface="Times New Roman" panose="02020603050405020304" pitchFamily="18" charset="0"/>
                <a:cs typeface="Times New Roman" panose="02020603050405020304" pitchFamily="18" charset="0"/>
              </a:rPr>
              <a:t> </a:t>
            </a:r>
            <a:r>
              <a:rPr lang="ar-TN" sz="2600" u="sng" dirty="0">
                <a:solidFill>
                  <a:schemeClr val="tx1"/>
                </a:solidFill>
                <a:latin typeface="Times New Roman" panose="02020603050405020304" pitchFamily="18" charset="0"/>
                <a:cs typeface="Times New Roman" panose="02020603050405020304" pitchFamily="18" charset="0"/>
              </a:rPr>
              <a:t>حسب نظام إحالة</a:t>
            </a:r>
            <a:r>
              <a:rPr lang="fr-FR" sz="2600" u="sng" dirty="0">
                <a:solidFill>
                  <a:schemeClr val="tx1"/>
                </a:solidFill>
                <a:latin typeface="Times New Roman" panose="02020603050405020304" pitchFamily="18" charset="0"/>
                <a:cs typeface="Times New Roman" panose="02020603050405020304" pitchFamily="18" charset="0"/>
              </a:rPr>
              <a:t> </a:t>
            </a:r>
            <a:r>
              <a:rPr lang="ar-TN" sz="2600" u="sng" dirty="0">
                <a:solidFill>
                  <a:schemeClr val="tx1"/>
                </a:solidFill>
                <a:latin typeface="Times New Roman" panose="02020603050405020304" pitchFamily="18" charset="0"/>
                <a:cs typeface="Times New Roman" panose="02020603050405020304" pitchFamily="18" charset="0"/>
              </a:rPr>
              <a:t>تقاطعي</a:t>
            </a:r>
          </a:p>
          <a:p>
            <a:pPr marL="0" indent="0" algn="r"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r" rtl="1">
              <a:buNone/>
            </a:pPr>
            <a:r>
              <a:rPr lang="fr-FR" sz="2600" dirty="0">
                <a:latin typeface="Times New Roman" panose="02020603050405020304" pitchFamily="18" charset="0"/>
                <a:cs typeface="Times New Roman" panose="02020603050405020304" pitchFamily="18" charset="0"/>
              </a:rPr>
              <a:t>- 3</a:t>
            </a:r>
            <a:r>
              <a:rPr lang="ar-TN" sz="2600" dirty="0">
                <a:solidFill>
                  <a:schemeClr val="tx1"/>
                </a:solidFill>
                <a:latin typeface="Times New Roman" panose="02020603050405020304" pitchFamily="18" charset="0"/>
                <a:cs typeface="Times New Roman" panose="02020603050405020304" pitchFamily="18" charset="0"/>
              </a:rPr>
              <a:t>إيضاحات حول معلومات أخرى خاصة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r"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الميزانية التقديرية (تسيير واستثمار وخزينة).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Tx/>
              <a:buChar char="-"/>
            </a:pPr>
            <a:r>
              <a:rPr lang="ar-TN" sz="2600" dirty="0">
                <a:solidFill>
                  <a:schemeClr val="tx1"/>
                </a:solidFill>
                <a:latin typeface="Times New Roman" panose="02020603050405020304" pitchFamily="18" charset="0"/>
                <a:cs typeface="Times New Roman" panose="02020603050405020304" pitchFamily="18" charset="0"/>
              </a:rPr>
              <a:t>إيضاحات حول الإسهامات العينية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Tx/>
              <a:buChar char="-"/>
            </a:pPr>
            <a:r>
              <a:rPr lang="ar-TN" sz="2600" dirty="0">
                <a:solidFill>
                  <a:schemeClr val="tx1"/>
                </a:solidFill>
                <a:latin typeface="Times New Roman" panose="02020603050405020304" pitchFamily="18" charset="0"/>
                <a:cs typeface="Times New Roman" panose="02020603050405020304" pitchFamily="18" charset="0"/>
              </a:rPr>
              <a:t>إيضاحات حول أفراد بعض الإيرادات والأعضاء التي تخص</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بعض الصناديق عندنا يكون ذلك مفروض من قبل الجهة</a:t>
            </a: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المانحة (نفقات انتخابية، منظمات مانحة )</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0BEF453D-94BC-4775-A509-AEE88806967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7121553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E0C2BAB-5AB1-4BBC-9B91-5A1DEC1D520E}"/>
              </a:ext>
            </a:extLst>
          </p:cNvPr>
          <p:cNvSpPr>
            <a:spLocks noGrp="1"/>
          </p:cNvSpPr>
          <p:nvPr>
            <p:ph idx="1"/>
          </p:nvPr>
        </p:nvSpPr>
        <p:spPr>
          <a:xfrm>
            <a:off x="1942415" y="1533378"/>
            <a:ext cx="6591985" cy="4234376"/>
          </a:xfrm>
        </p:spPr>
        <p:txBody>
          <a:bodyPr>
            <a:normAutofit fontScale="40000" lnSpcReduction="20000"/>
          </a:bodyPr>
          <a:lstStyle/>
          <a:p>
            <a:pPr marL="0" indent="0" algn="ctr" rtl="1">
              <a:buNone/>
            </a:pPr>
            <a:r>
              <a:rPr lang="fr-FR" sz="8000" dirty="0">
                <a:solidFill>
                  <a:schemeClr val="tx1"/>
                </a:solidFill>
                <a:latin typeface="Times New Roman" panose="02020603050405020304" pitchFamily="18" charset="0"/>
                <a:cs typeface="Times New Roman" panose="02020603050405020304" pitchFamily="18" charset="0"/>
              </a:rPr>
              <a:t>.4</a:t>
            </a:r>
            <a:r>
              <a:rPr lang="ar-TN" sz="8000" b="1" dirty="0">
                <a:solidFill>
                  <a:schemeClr val="tx1"/>
                </a:solidFill>
                <a:latin typeface="Times New Roman" panose="02020603050405020304" pitchFamily="18" charset="0"/>
                <a:cs typeface="Times New Roman" panose="02020603050405020304" pitchFamily="18" charset="0"/>
              </a:rPr>
              <a:t>ا</a:t>
            </a:r>
            <a:r>
              <a:rPr lang="ar-TN" sz="8000" b="1" dirty="0">
                <a:latin typeface="Times New Roman" panose="02020603050405020304" pitchFamily="18" charset="0"/>
                <a:cs typeface="Times New Roman" panose="02020603050405020304" pitchFamily="18" charset="0"/>
              </a:rPr>
              <a:t>لرقابة الداخلية والنظام المحاسبي</a:t>
            </a:r>
            <a:endParaRPr lang="fr-FR" sz="8000" b="1" dirty="0">
              <a:latin typeface="Times New Roman" panose="02020603050405020304" pitchFamily="18" charset="0"/>
              <a:cs typeface="Times New Roman" panose="02020603050405020304" pitchFamily="18" charset="0"/>
            </a:endParaRPr>
          </a:p>
          <a:p>
            <a:pPr marL="0" indent="0" algn="just" rtl="1">
              <a:buNone/>
            </a:pPr>
            <a:r>
              <a:rPr lang="ar-TN" sz="8000" b="1" dirty="0">
                <a:latin typeface="Times New Roman" panose="02020603050405020304" pitchFamily="18" charset="0"/>
                <a:cs typeface="Times New Roman" panose="02020603050405020304" pitchFamily="18" charset="0"/>
              </a:rPr>
              <a:t> </a:t>
            </a:r>
            <a:br>
              <a:rPr lang="ar-TN" sz="8000" dirty="0">
                <a:solidFill>
                  <a:schemeClr val="tx1"/>
                </a:solidFill>
                <a:latin typeface="Times New Roman" panose="02020603050405020304" pitchFamily="18" charset="0"/>
                <a:cs typeface="Times New Roman" panose="02020603050405020304" pitchFamily="18" charset="0"/>
              </a:rPr>
            </a:br>
            <a:r>
              <a:rPr lang="fr-FR" sz="5100" dirty="0">
                <a:solidFill>
                  <a:schemeClr val="tx1"/>
                </a:solidFill>
                <a:latin typeface="Times New Roman" panose="02020603050405020304" pitchFamily="18" charset="0"/>
                <a:cs typeface="Times New Roman" panose="02020603050405020304" pitchFamily="18" charset="0"/>
              </a:rPr>
              <a:t> </a:t>
            </a:r>
            <a:r>
              <a:rPr lang="fr-FR" sz="5500" dirty="0">
                <a:solidFill>
                  <a:schemeClr val="tx1"/>
                </a:solidFill>
                <a:latin typeface="Times New Roman" panose="02020603050405020304" pitchFamily="18" charset="0"/>
                <a:cs typeface="Times New Roman" panose="02020603050405020304" pitchFamily="18" charset="0"/>
              </a:rPr>
              <a:t>.1.4</a:t>
            </a:r>
            <a:r>
              <a:rPr lang="fr-FR" sz="6500" dirty="0">
                <a:solidFill>
                  <a:schemeClr val="tx1"/>
                </a:solidFill>
                <a:latin typeface="Times New Roman" panose="02020603050405020304" pitchFamily="18" charset="0"/>
                <a:cs typeface="Times New Roman" panose="02020603050405020304" pitchFamily="18" charset="0"/>
              </a:rPr>
              <a:t> </a:t>
            </a:r>
            <a:r>
              <a:rPr lang="ar-TN" sz="6500" dirty="0">
                <a:solidFill>
                  <a:schemeClr val="tx1"/>
                </a:solidFill>
                <a:latin typeface="Times New Roman" panose="02020603050405020304" pitchFamily="18" charset="0"/>
                <a:cs typeface="Times New Roman" panose="02020603050405020304" pitchFamily="18" charset="0"/>
              </a:rPr>
              <a:t>الرقابة الداخلية</a:t>
            </a:r>
            <a:endParaRPr lang="fr-FR" sz="65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700" dirty="0">
                <a:solidFill>
                  <a:schemeClr val="tx1"/>
                </a:solidFill>
                <a:latin typeface="Times New Roman" panose="02020603050405020304" pitchFamily="18" charset="0"/>
                <a:cs typeface="Times New Roman" panose="02020603050405020304" pitchFamily="18" charset="0"/>
              </a:rPr>
              <a:t> -</a:t>
            </a:r>
            <a:r>
              <a:rPr lang="ar-TN" sz="6000" dirty="0">
                <a:solidFill>
                  <a:schemeClr val="tx1"/>
                </a:solidFill>
                <a:latin typeface="Times New Roman" panose="02020603050405020304" pitchFamily="18" charset="0"/>
                <a:cs typeface="Times New Roman" panose="02020603050405020304" pitchFamily="18" charset="0"/>
              </a:rPr>
              <a:t>أهداف الرقابة الداخلية</a:t>
            </a:r>
            <a:endParaRPr lang="fr-FR" sz="60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100" dirty="0">
                <a:latin typeface="Times New Roman" panose="02020603050405020304" pitchFamily="18" charset="0"/>
                <a:cs typeface="Times New Roman" panose="02020603050405020304" pitchFamily="18" charset="0"/>
              </a:rPr>
              <a:t>التأكد من أن تكون العمليات المنجزة مطابقة للأحكام التشريعية والأنظمة الأساسية والنظام الداخلي وقرارات هياكل التسيير</a:t>
            </a:r>
            <a:endParaRPr lang="fr-FR" sz="51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100" dirty="0">
                <a:latin typeface="Times New Roman" panose="02020603050405020304" pitchFamily="18" charset="0"/>
                <a:cs typeface="Times New Roman" panose="02020603050405020304" pitchFamily="18" charset="0"/>
              </a:rPr>
              <a:t>التأكد من احترام الاتفاقيات مع المانحين والممولون</a:t>
            </a:r>
            <a:endParaRPr lang="fr-FR" sz="51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100" dirty="0">
                <a:latin typeface="Times New Roman" panose="02020603050405020304" pitchFamily="18" charset="0"/>
                <a:cs typeface="Times New Roman" panose="02020603050405020304" pitchFamily="18" charset="0"/>
              </a:rPr>
              <a:t>تأمين التصرف الناجع في الموارد وحماية الأصول </a:t>
            </a:r>
            <a:endParaRPr lang="fr-FR" sz="51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5100" dirty="0">
                <a:latin typeface="Times New Roman" panose="02020603050405020304" pitchFamily="18" charset="0"/>
                <a:cs typeface="Times New Roman" panose="02020603050405020304" pitchFamily="18" charset="0"/>
              </a:rPr>
              <a:t>ضمان الحصول على معلومة مالية أمينة</a:t>
            </a:r>
            <a:endParaRPr lang="fr-FR" sz="51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6000" dirty="0">
                <a:solidFill>
                  <a:schemeClr val="tx1"/>
                </a:solidFill>
                <a:latin typeface="Times New Roman" panose="02020603050405020304" pitchFamily="18" charset="0"/>
                <a:cs typeface="Times New Roman" panose="02020603050405020304" pitchFamily="18" charset="0"/>
              </a:rPr>
              <a:t> </a:t>
            </a:r>
            <a:endParaRPr lang="fr-FR" sz="37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75D73189-45D6-4502-9DB0-6CCF7BA58980}"/>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713857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257392B-C036-4878-B37C-CF4F4548FF83}"/>
              </a:ext>
            </a:extLst>
          </p:cNvPr>
          <p:cNvSpPr>
            <a:spLocks noGrp="1"/>
          </p:cNvSpPr>
          <p:nvPr>
            <p:ph idx="1"/>
          </p:nvPr>
        </p:nvSpPr>
        <p:spPr/>
        <p:txBody>
          <a:bodyPr>
            <a:normAutofit fontScale="85000" lnSpcReduction="20000"/>
          </a:bodyPr>
          <a:lstStyle/>
          <a:p>
            <a:pPr marL="0" indent="0" algn="just" rtl="1">
              <a:buNone/>
            </a:pPr>
            <a:r>
              <a:rPr lang="fr-FR" sz="2800" dirty="0">
                <a:solidFill>
                  <a:schemeClr val="tx1"/>
                </a:solidFill>
                <a:latin typeface="Times New Roman" panose="02020603050405020304" pitchFamily="18" charset="0"/>
                <a:cs typeface="Times New Roman" panose="02020603050405020304" pitchFamily="18" charset="0"/>
              </a:rPr>
              <a:t>- </a:t>
            </a:r>
            <a:r>
              <a:rPr lang="ar-TN" sz="2800" dirty="0">
                <a:solidFill>
                  <a:schemeClr val="tx1"/>
                </a:solidFill>
                <a:latin typeface="Times New Roman" panose="02020603050405020304" pitchFamily="18" charset="0"/>
                <a:cs typeface="Times New Roman" panose="02020603050405020304" pitchFamily="18" charset="0"/>
              </a:rPr>
              <a:t>العوامل الأساسية</a:t>
            </a:r>
            <a:endParaRPr lang="fr-FR" sz="28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هيكل تنظيمي</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وجود تفويض واضح ومناسب للصلاحيات</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مسك واضح للحسابات المالية ( مقاربة دورية)</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رقابة ناجعة وعملية للميزانية</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وضع إجراءات مضبوطة لمراقبة ومتابعة النشطة والتظاهرات</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إجراءات مضبوطة لجمع الاشتراكات والهبات والمنح</a:t>
            </a:r>
            <a:endParaRPr lang="fr-FR" sz="2800" dirty="0">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800" dirty="0">
                <a:latin typeface="Times New Roman" panose="02020603050405020304" pitchFamily="18" charset="0"/>
                <a:cs typeface="Times New Roman" panose="02020603050405020304" pitchFamily="18" charset="0"/>
              </a:rPr>
              <a:t>إجراءات لمعالجة المراسلات والمكاتب</a:t>
            </a:r>
            <a:endParaRPr lang="fr-FR" sz="28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dirty="0">
                <a:solidFill>
                  <a:schemeClr val="tx1"/>
                </a:solidFill>
                <a:latin typeface="Times New Roman" panose="02020603050405020304" pitchFamily="18" charset="0"/>
                <a:cs typeface="Times New Roman" panose="02020603050405020304" pitchFamily="18" charset="0"/>
              </a:rPr>
              <a:t> </a:t>
            </a:r>
            <a:endParaRPr lang="fr-FR" dirty="0"/>
          </a:p>
        </p:txBody>
      </p:sp>
      <p:sp>
        <p:nvSpPr>
          <p:cNvPr id="6" name="Sous-titre 8">
            <a:extLst>
              <a:ext uri="{FF2B5EF4-FFF2-40B4-BE49-F238E27FC236}">
                <a16:creationId xmlns:a16="http://schemas.microsoft.com/office/drawing/2014/main" id="{AB3D5FA4-5293-4A97-9F12-6F24619E3D31}"/>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8540264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CAD2AE-DB8C-44CE-8A72-826A437A8625}"/>
              </a:ext>
            </a:extLst>
          </p:cNvPr>
          <p:cNvSpPr>
            <a:spLocks noGrp="1"/>
          </p:cNvSpPr>
          <p:nvPr>
            <p:ph idx="1"/>
          </p:nvPr>
        </p:nvSpPr>
        <p:spPr/>
        <p:txBody>
          <a:bodyPr/>
          <a:lstStyle/>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a:t>
            </a:r>
            <a:r>
              <a:rPr lang="ar-TN" sz="2600" dirty="0">
                <a:solidFill>
                  <a:schemeClr val="tx1"/>
                </a:solidFill>
                <a:latin typeface="Times New Roman" panose="02020603050405020304" pitchFamily="18" charset="0"/>
                <a:cs typeface="Times New Roman" panose="02020603050405020304" pitchFamily="18" charset="0"/>
              </a:rPr>
              <a:t>هياكل التدقيق الداخلي ومسلك التدقيق</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.2.4 </a:t>
            </a:r>
            <a:r>
              <a:rPr lang="ar-TN" sz="2600" dirty="0">
                <a:solidFill>
                  <a:schemeClr val="tx1"/>
                </a:solidFill>
                <a:latin typeface="Times New Roman" panose="02020603050405020304" pitchFamily="18" charset="0"/>
                <a:cs typeface="Times New Roman" panose="02020603050405020304" pitchFamily="18" charset="0"/>
              </a:rPr>
              <a:t>التنظيم المحاسبي</a:t>
            </a:r>
            <a:endParaRPr lang="fr-FR" sz="2600" dirty="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6" name="Sous-titre 8">
            <a:extLst>
              <a:ext uri="{FF2B5EF4-FFF2-40B4-BE49-F238E27FC236}">
                <a16:creationId xmlns:a16="http://schemas.microsoft.com/office/drawing/2014/main" id="{B20D0EB7-E6F3-48E6-80D2-DF7AC263A7ED}"/>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8018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52641EA-F971-478B-A4BA-DA7408781CF6}" type="slidenum">
              <a:rPr lang="en-GB" smtClean="0"/>
              <a:pPr>
                <a:defRPr/>
              </a:pPr>
              <a:t>4</a:t>
            </a:fld>
            <a:endParaRPr lang="en-GB" dirty="0"/>
          </a:p>
        </p:txBody>
      </p:sp>
      <p:sp>
        <p:nvSpPr>
          <p:cNvPr id="8" name="Rectangle 7">
            <a:extLst>
              <a:ext uri="{FF2B5EF4-FFF2-40B4-BE49-F238E27FC236}">
                <a16:creationId xmlns:a16="http://schemas.microsoft.com/office/drawing/2014/main" id="{DF44D2B0-F411-43B6-B26C-223738F0DE73}"/>
              </a:ext>
            </a:extLst>
          </p:cNvPr>
          <p:cNvSpPr/>
          <p:nvPr/>
        </p:nvSpPr>
        <p:spPr>
          <a:xfrm>
            <a:off x="399245" y="2028617"/>
            <a:ext cx="8062175" cy="3693319"/>
          </a:xfrm>
          <a:prstGeom prst="rect">
            <a:avLst/>
          </a:prstGeom>
        </p:spPr>
        <p:txBody>
          <a:bodyPr wrap="square">
            <a:spAutoFit/>
          </a:bodyPr>
          <a:lstStyle/>
          <a:p>
            <a:pPr algn="just" rtl="1"/>
            <a:r>
              <a:rPr lang="ar-TN" sz="2600" dirty="0">
                <a:solidFill>
                  <a:schemeClr val="tx1"/>
                </a:solidFill>
                <a:latin typeface="Times New Roman" panose="02020603050405020304" pitchFamily="18" charset="0"/>
                <a:cs typeface="Times New Roman" panose="02020603050405020304" pitchFamily="18" charset="0"/>
              </a:rPr>
              <a:t>الوحدات ذات أهداف غير ربحية </a:t>
            </a:r>
            <a:r>
              <a:rPr lang="ar-TN" sz="2600" b="0" dirty="0">
                <a:solidFill>
                  <a:schemeClr val="tx1"/>
                </a:solidFill>
                <a:latin typeface="Times New Roman" panose="02020603050405020304" pitchFamily="18" charset="0"/>
                <a:cs typeface="Times New Roman" panose="02020603050405020304" pitchFamily="18" charset="0"/>
              </a:rPr>
              <a:t>هياكل محدثة لغايات </a:t>
            </a:r>
            <a:r>
              <a:rPr lang="ar-TN" sz="2600" dirty="0">
                <a:solidFill>
                  <a:schemeClr val="tx1"/>
                </a:solidFill>
                <a:latin typeface="Times New Roman" panose="02020603050405020304" pitchFamily="18" charset="0"/>
                <a:cs typeface="Times New Roman" panose="02020603050405020304" pitchFamily="18" charset="0"/>
              </a:rPr>
              <a:t>اجتماعية تعليمية دينية إنسانية سياسية أو لغايات أخرى</a:t>
            </a:r>
            <a:r>
              <a:rPr lang="fr-FR" sz="2600" dirty="0">
                <a:solidFill>
                  <a:schemeClr val="tx1"/>
                </a:solidFill>
                <a:latin typeface="Times New Roman" panose="02020603050405020304" pitchFamily="18" charset="0"/>
                <a:cs typeface="Times New Roman" panose="02020603050405020304" pitchFamily="18" charset="0"/>
              </a:rPr>
              <a:t> </a:t>
            </a:r>
          </a:p>
          <a:p>
            <a:pPr algn="just" rtl="1"/>
            <a:endParaRPr lang="fr-FR" sz="260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تتميز الوحدات ذات أهداف الغير الربحية </a:t>
            </a:r>
            <a:r>
              <a:rPr lang="fr-FR" sz="2600" b="0" dirty="0">
                <a:solidFill>
                  <a:schemeClr val="tx1"/>
                </a:solidFill>
                <a:latin typeface="Times New Roman" panose="02020603050405020304" pitchFamily="18" charset="0"/>
                <a:cs typeface="Times New Roman" panose="02020603050405020304" pitchFamily="18" charset="0"/>
              </a:rPr>
              <a:t>:</a:t>
            </a:r>
          </a:p>
          <a:p>
            <a:pPr algn="just" rtl="1"/>
            <a:r>
              <a:rPr lang="fr-FR" sz="2600" b="0" dirty="0">
                <a:solidFill>
                  <a:schemeClr val="tx1"/>
                </a:solidFill>
                <a:latin typeface="Times New Roman" panose="02020603050405020304" pitchFamily="18" charset="0"/>
                <a:cs typeface="Times New Roman" panose="02020603050405020304" pitchFamily="18" charset="0"/>
              </a:rPr>
              <a:t> - </a:t>
            </a:r>
            <a:r>
              <a:rPr lang="ar-TN" sz="2600" b="0" dirty="0">
                <a:solidFill>
                  <a:schemeClr val="tx1"/>
                </a:solidFill>
                <a:latin typeface="Times New Roman" panose="02020603050405020304" pitchFamily="18" charset="0"/>
                <a:cs typeface="Times New Roman" panose="02020603050405020304" pitchFamily="18" charset="0"/>
              </a:rPr>
              <a:t>جمع </a:t>
            </a:r>
            <a:r>
              <a:rPr lang="ar-TN" sz="2600" dirty="0">
                <a:solidFill>
                  <a:schemeClr val="tx1"/>
                </a:solidFill>
                <a:latin typeface="Times New Roman" panose="02020603050405020304" pitchFamily="18" charset="0"/>
                <a:cs typeface="Times New Roman" panose="02020603050405020304" pitchFamily="18" charset="0"/>
              </a:rPr>
              <a:t>أموال</a:t>
            </a:r>
            <a:r>
              <a:rPr lang="ar-TN" sz="2600" b="0" dirty="0">
                <a:solidFill>
                  <a:schemeClr val="tx1"/>
                </a:solidFill>
                <a:latin typeface="Times New Roman" panose="02020603050405020304" pitchFamily="18" charset="0"/>
                <a:cs typeface="Times New Roman" panose="02020603050405020304" pitchFamily="18" charset="0"/>
              </a:rPr>
              <a:t> من المانحين دون أن يكون لهم مقابل ذلك فوائد أو أرباح تتناسب مع أموالهم الممنوحة</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fr-FR" sz="2600" b="0" dirty="0">
                <a:solidFill>
                  <a:schemeClr val="tx1"/>
                </a:solidFill>
                <a:latin typeface="Times New Roman" panose="02020603050405020304" pitchFamily="18" charset="0"/>
                <a:cs typeface="Times New Roman" panose="02020603050405020304" pitchFamily="18" charset="0"/>
              </a:rPr>
              <a:t>-</a:t>
            </a:r>
            <a:r>
              <a:rPr lang="ar-TN" sz="2600" b="0" dirty="0">
                <a:solidFill>
                  <a:schemeClr val="tx1"/>
                </a:solidFill>
                <a:latin typeface="Times New Roman" panose="02020603050405020304" pitchFamily="18" charset="0"/>
                <a:cs typeface="Times New Roman" panose="02020603050405020304" pitchFamily="18" charset="0"/>
              </a:rPr>
              <a:t>القيام بأنشطة أخرى غير بيع السلع وتسديد الخدمات </a:t>
            </a:r>
            <a:r>
              <a:rPr lang="ar-TN" sz="2600" dirty="0">
                <a:solidFill>
                  <a:schemeClr val="tx1"/>
                </a:solidFill>
                <a:latin typeface="Times New Roman" panose="02020603050405020304" pitchFamily="18" charset="0"/>
                <a:cs typeface="Times New Roman" panose="02020603050405020304" pitchFamily="18" charset="0"/>
              </a:rPr>
              <a:t>لغايات ربحية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ليس لديها سندات ملكية محددة قابلة للبيع أو للتحويل أو للشراء أو تمكن من الحصول على الأرباح المتبقية في حالة تصفية الوحدة</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10" name="Sous-titre 8">
            <a:extLst>
              <a:ext uri="{FF2B5EF4-FFF2-40B4-BE49-F238E27FC236}">
                <a16:creationId xmlns:a16="http://schemas.microsoft.com/office/drawing/2014/main" id="{3D72F38C-D0B5-4944-AC48-30190916FDDA}"/>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69D736-38A3-4A49-9467-043ED7D38353}"/>
              </a:ext>
            </a:extLst>
          </p:cNvPr>
          <p:cNvSpPr>
            <a:spLocks noGrp="1"/>
          </p:cNvSpPr>
          <p:nvPr>
            <p:ph idx="1"/>
          </p:nvPr>
        </p:nvSpPr>
        <p:spPr/>
        <p:txBody>
          <a:bodyPr>
            <a:normAutofit fontScale="47500" lnSpcReduction="20000"/>
          </a:bodyPr>
          <a:lstStyle/>
          <a:p>
            <a:pPr marL="0" indent="0" algn="just" rtl="1">
              <a:buNone/>
            </a:pPr>
            <a:r>
              <a:rPr lang="fr-FR" sz="3100" dirty="0">
                <a:solidFill>
                  <a:schemeClr val="tx1"/>
                </a:solidFill>
                <a:latin typeface="Times New Roman" panose="02020603050405020304" pitchFamily="18" charset="0"/>
                <a:cs typeface="Times New Roman" panose="02020603050405020304" pitchFamily="18" charset="0"/>
              </a:rPr>
              <a:t>.</a:t>
            </a:r>
            <a:r>
              <a:rPr lang="fr-FR" sz="5500" dirty="0">
                <a:solidFill>
                  <a:schemeClr val="tx1"/>
                </a:solidFill>
                <a:latin typeface="Times New Roman" panose="02020603050405020304" pitchFamily="18" charset="0"/>
                <a:cs typeface="Times New Roman" panose="02020603050405020304" pitchFamily="18" charset="0"/>
              </a:rPr>
              <a:t>3.4</a:t>
            </a:r>
            <a:r>
              <a:rPr lang="ar-TN" sz="5500" dirty="0">
                <a:solidFill>
                  <a:schemeClr val="tx1"/>
                </a:solidFill>
                <a:latin typeface="Times New Roman" panose="02020603050405020304" pitchFamily="18" charset="0"/>
                <a:cs typeface="Times New Roman" panose="02020603050405020304" pitchFamily="18" charset="0"/>
              </a:rPr>
              <a:t>الشروط الشكلية لمسك المحاسبة</a:t>
            </a:r>
            <a:endParaRPr lang="fr-FR" sz="55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400" dirty="0">
                <a:solidFill>
                  <a:schemeClr val="tx1"/>
                </a:solidFill>
                <a:latin typeface="Times New Roman" panose="02020603050405020304" pitchFamily="18" charset="0"/>
                <a:cs typeface="Times New Roman" panose="02020603050405020304" pitchFamily="18" charset="0"/>
              </a:rPr>
              <a:t>- </a:t>
            </a:r>
            <a:r>
              <a:rPr lang="ar-TN" sz="4400" dirty="0">
                <a:solidFill>
                  <a:schemeClr val="tx1"/>
                </a:solidFill>
                <a:latin typeface="Times New Roman" panose="02020603050405020304" pitchFamily="18" charset="0"/>
                <a:cs typeface="Times New Roman" panose="02020603050405020304" pitchFamily="18" charset="0"/>
              </a:rPr>
              <a:t>مخطط الحسابات </a:t>
            </a:r>
            <a:endParaRPr lang="fr-FR" sz="4400" dirty="0">
              <a:solidFill>
                <a:schemeClr val="tx1"/>
              </a:solidFill>
              <a:latin typeface="Times New Roman" panose="02020603050405020304" pitchFamily="18" charset="0"/>
              <a:cs typeface="Times New Roman" panose="02020603050405020304" pitchFamily="18" charset="0"/>
            </a:endParaRPr>
          </a:p>
          <a:p>
            <a:pPr algn="just" rtl="1">
              <a:buFontTx/>
              <a:buChar char="-"/>
            </a:pPr>
            <a:r>
              <a:rPr lang="ar-TN" sz="4400" dirty="0">
                <a:solidFill>
                  <a:schemeClr val="tx1"/>
                </a:solidFill>
                <a:latin typeface="Times New Roman" panose="02020603050405020304" pitchFamily="18" charset="0"/>
                <a:cs typeface="Times New Roman" panose="02020603050405020304" pitchFamily="18" charset="0"/>
              </a:rPr>
              <a:t>دفاتر المحاسبة</a:t>
            </a:r>
            <a:endParaRPr lang="fr-FR" sz="44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4400" dirty="0">
                <a:solidFill>
                  <a:schemeClr val="tx1"/>
                </a:solidFill>
                <a:latin typeface="Times New Roman" panose="02020603050405020304" pitchFamily="18" charset="0"/>
                <a:cs typeface="Times New Roman" panose="02020603050405020304" pitchFamily="18" charset="0"/>
              </a:rPr>
              <a:t>الدفتر اليومي ودفتر الجرد مرقمين ومؤشرات عليهم من قبل كتابة المحكمة ودفتر الحسابات</a:t>
            </a:r>
            <a:endParaRPr lang="fr-FR" sz="44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4400" dirty="0">
                <a:solidFill>
                  <a:schemeClr val="tx1"/>
                </a:solidFill>
                <a:latin typeface="Times New Roman" panose="02020603050405020304" pitchFamily="18" charset="0"/>
                <a:cs typeface="Times New Roman" panose="02020603050405020304" pitchFamily="18" charset="0"/>
              </a:rPr>
              <a:t>يجب إعداد ميزان الحسابات</a:t>
            </a:r>
            <a:endParaRPr lang="fr-FR" sz="4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400" dirty="0">
                <a:solidFill>
                  <a:schemeClr val="tx1"/>
                </a:solidFill>
                <a:latin typeface="Times New Roman" panose="02020603050405020304" pitchFamily="18" charset="0"/>
                <a:cs typeface="Times New Roman" panose="02020603050405020304" pitchFamily="18" charset="0"/>
              </a:rPr>
              <a:t>- </a:t>
            </a:r>
            <a:r>
              <a:rPr lang="ar-TN" sz="4400" dirty="0">
                <a:solidFill>
                  <a:schemeClr val="tx1"/>
                </a:solidFill>
                <a:latin typeface="Times New Roman" panose="02020603050405020304" pitchFamily="18" charset="0"/>
                <a:cs typeface="Times New Roman" panose="02020603050405020304" pitchFamily="18" charset="0"/>
              </a:rPr>
              <a:t>مستندات الإثبات</a:t>
            </a:r>
            <a:endParaRPr lang="fr-FR" sz="4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400" dirty="0">
                <a:solidFill>
                  <a:schemeClr val="tx1"/>
                </a:solidFill>
                <a:latin typeface="Times New Roman" panose="02020603050405020304" pitchFamily="18" charset="0"/>
                <a:cs typeface="Times New Roman" panose="02020603050405020304" pitchFamily="18" charset="0"/>
              </a:rPr>
              <a:t>- </a:t>
            </a:r>
            <a:r>
              <a:rPr lang="ar-TN" sz="4400" dirty="0">
                <a:solidFill>
                  <a:schemeClr val="tx1"/>
                </a:solidFill>
                <a:latin typeface="Times New Roman" panose="02020603050405020304" pitchFamily="18" charset="0"/>
                <a:cs typeface="Times New Roman" panose="02020603050405020304" pitchFamily="18" charset="0"/>
              </a:rPr>
              <a:t>الجرد</a:t>
            </a:r>
            <a:endParaRPr lang="fr-FR" sz="4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400" dirty="0">
                <a:solidFill>
                  <a:schemeClr val="tx1"/>
                </a:solidFill>
                <a:latin typeface="Times New Roman" panose="02020603050405020304" pitchFamily="18" charset="0"/>
                <a:cs typeface="Times New Roman" panose="02020603050405020304" pitchFamily="18" charset="0"/>
              </a:rPr>
              <a:t>- </a:t>
            </a:r>
            <a:r>
              <a:rPr lang="ar-TN" sz="4400" dirty="0">
                <a:solidFill>
                  <a:schemeClr val="tx1"/>
                </a:solidFill>
                <a:latin typeface="Times New Roman" panose="02020603050405020304" pitchFamily="18" charset="0"/>
                <a:cs typeface="Times New Roman" panose="02020603050405020304" pitchFamily="18" charset="0"/>
              </a:rPr>
              <a:t>طرق ووسائل معالجة المعلومة</a:t>
            </a:r>
            <a:endParaRPr lang="fr-FR" sz="4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4400" dirty="0">
                <a:solidFill>
                  <a:schemeClr val="tx1"/>
                </a:solidFill>
                <a:latin typeface="Times New Roman" panose="02020603050405020304" pitchFamily="18" charset="0"/>
                <a:cs typeface="Times New Roman" panose="02020603050405020304" pitchFamily="18" charset="0"/>
              </a:rPr>
              <a:t>- </a:t>
            </a:r>
            <a:r>
              <a:rPr lang="ar-TN" sz="4400" dirty="0">
                <a:solidFill>
                  <a:schemeClr val="tx1"/>
                </a:solidFill>
                <a:latin typeface="Times New Roman" panose="02020603050405020304" pitchFamily="18" charset="0"/>
                <a:cs typeface="Times New Roman" panose="02020603050405020304" pitchFamily="18" charset="0"/>
              </a:rPr>
              <a:t>دليل الإجراءات المحاسبية</a:t>
            </a:r>
            <a:endParaRPr lang="fr-FR" sz="44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dirty="0"/>
          </a:p>
        </p:txBody>
      </p:sp>
      <p:sp>
        <p:nvSpPr>
          <p:cNvPr id="6" name="Sous-titre 8">
            <a:extLst>
              <a:ext uri="{FF2B5EF4-FFF2-40B4-BE49-F238E27FC236}">
                <a16:creationId xmlns:a16="http://schemas.microsoft.com/office/drawing/2014/main" id="{000F83A5-20C7-42EC-926D-58F0BC3B1444}"/>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448668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2EDEA8-6E8F-4293-99EE-0F14D6E49AEA}"/>
              </a:ext>
            </a:extLst>
          </p:cNvPr>
          <p:cNvSpPr>
            <a:spLocks noGrp="1"/>
          </p:cNvSpPr>
          <p:nvPr>
            <p:ph idx="1"/>
          </p:nvPr>
        </p:nvSpPr>
        <p:spPr/>
        <p:txBody>
          <a:bodyPr>
            <a:normAutofit/>
          </a:bodyPr>
          <a:lstStyle/>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4.4</a:t>
            </a:r>
            <a:r>
              <a:rPr lang="ar-TN" sz="2600" dirty="0">
                <a:solidFill>
                  <a:schemeClr val="tx1"/>
                </a:solidFill>
                <a:latin typeface="Times New Roman" panose="02020603050405020304" pitchFamily="18" charset="0"/>
                <a:cs typeface="Times New Roman" panose="02020603050405020304" pitchFamily="18" charset="0"/>
              </a:rPr>
              <a:t>التصرف في الميزانية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br>
              <a:rPr lang="ar-TN" sz="2600" dirty="0">
                <a:solidFill>
                  <a:schemeClr val="tx1"/>
                </a:solidFill>
                <a:latin typeface="Times New Roman" panose="02020603050405020304" pitchFamily="18" charset="0"/>
                <a:cs typeface="Times New Roman" panose="02020603050405020304" pitchFamily="18" charset="0"/>
              </a:rPr>
            </a:b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ميزانية التسيير</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ميزانية الاستثمار </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ميزانية الخزينة</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E6DF0D85-4DF6-4840-90C3-BDBBD5FF4CA4}"/>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4497545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15AA9F2-C306-4196-A962-1A6A62EF2134}"/>
              </a:ext>
            </a:extLst>
          </p:cNvPr>
          <p:cNvSpPr>
            <a:spLocks noGrp="1"/>
          </p:cNvSpPr>
          <p:nvPr>
            <p:ph idx="1"/>
          </p:nvPr>
        </p:nvSpPr>
        <p:spPr/>
        <p:txBody>
          <a:bodyPr>
            <a:normAutofit fontScale="92500" lnSpcReduction="20000"/>
          </a:bodyPr>
          <a:lstStyle/>
          <a:p>
            <a:pPr marL="0" indent="0" algn="ctr" rtl="1">
              <a:buNone/>
            </a:pPr>
            <a:r>
              <a:rPr lang="fr-FR" sz="3200" b="1" dirty="0">
                <a:solidFill>
                  <a:schemeClr val="tx1"/>
                </a:solidFill>
                <a:latin typeface="Times New Roman" panose="02020603050405020304" pitchFamily="18" charset="0"/>
                <a:cs typeface="Times New Roman" panose="02020603050405020304" pitchFamily="18" charset="0"/>
              </a:rPr>
              <a:t>.5</a:t>
            </a:r>
            <a:r>
              <a:rPr lang="fr-FR" b="1" dirty="0">
                <a:solidFill>
                  <a:schemeClr val="tx1"/>
                </a:solidFill>
                <a:latin typeface="Times New Roman" panose="02020603050405020304" pitchFamily="18" charset="0"/>
                <a:cs typeface="Times New Roman" panose="02020603050405020304" pitchFamily="18" charset="0"/>
              </a:rPr>
              <a:t> </a:t>
            </a:r>
            <a:r>
              <a:rPr lang="ar-TN" sz="3500" b="1" dirty="0">
                <a:solidFill>
                  <a:schemeClr val="tx1"/>
                </a:solidFill>
                <a:latin typeface="Times New Roman" panose="02020603050405020304" pitchFamily="18" charset="0"/>
                <a:cs typeface="Times New Roman" panose="02020603050405020304" pitchFamily="18" charset="0"/>
              </a:rPr>
              <a:t>تصنيف</a:t>
            </a:r>
            <a:r>
              <a:rPr lang="ar-TN" sz="3200" b="1" dirty="0">
                <a:solidFill>
                  <a:schemeClr val="tx1"/>
                </a:solidFill>
                <a:latin typeface="Times New Roman" panose="02020603050405020304" pitchFamily="18" charset="0"/>
                <a:cs typeface="Times New Roman" panose="02020603050405020304" pitchFamily="18" charset="0"/>
              </a:rPr>
              <a:t> الحسابات</a:t>
            </a:r>
            <a:endParaRPr lang="fr-FR" sz="32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dirty="0"/>
              <a:t> </a:t>
            </a:r>
            <a:br>
              <a:rPr lang="ar-TN" sz="2800" dirty="0"/>
            </a:br>
            <a:r>
              <a:rPr lang="ar-TN" sz="2600" dirty="0">
                <a:solidFill>
                  <a:schemeClr val="tx1"/>
                </a:solidFill>
                <a:latin typeface="Times New Roman" panose="02020603050405020304" pitchFamily="18" charset="0"/>
                <a:cs typeface="Times New Roman" panose="02020603050405020304" pitchFamily="18" charset="0"/>
              </a:rPr>
              <a:t>الاستئناس بالملحق عدد 5 مع أمكانية أحداث حسابات فرعية جديدة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latin typeface="Times New Roman" panose="02020603050405020304" pitchFamily="18" charset="0"/>
                <a:cs typeface="Times New Roman" panose="02020603050405020304" pitchFamily="18" charset="0"/>
              </a:rPr>
              <a:t>  1</a:t>
            </a:r>
            <a:r>
              <a:rPr lang="ar-TN" sz="2200" dirty="0">
                <a:solidFill>
                  <a:schemeClr val="tx1"/>
                </a:solidFill>
                <a:latin typeface="Times New Roman" panose="02020603050405020304" pitchFamily="18" charset="0"/>
                <a:cs typeface="Times New Roman" panose="02020603050405020304" pitchFamily="18" charset="0"/>
              </a:rPr>
              <a:t>حسابات الأصول الصافية</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2</a:t>
            </a:r>
            <a:r>
              <a:rPr lang="ar-TN" sz="2200" dirty="0">
                <a:solidFill>
                  <a:schemeClr val="tx1"/>
                </a:solidFill>
                <a:latin typeface="Times New Roman" panose="02020603050405020304" pitchFamily="18" charset="0"/>
                <a:cs typeface="Times New Roman" panose="02020603050405020304" pitchFamily="18" charset="0"/>
              </a:rPr>
              <a:t>حسابات الأصول الثّابتة</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3</a:t>
            </a:r>
            <a:r>
              <a:rPr lang="ar-TN" sz="2200" dirty="0">
                <a:solidFill>
                  <a:schemeClr val="tx1"/>
                </a:solidFill>
                <a:latin typeface="Times New Roman" panose="02020603050405020304" pitchFamily="18" charset="0"/>
                <a:cs typeface="Times New Roman" panose="02020603050405020304" pitchFamily="18" charset="0"/>
              </a:rPr>
              <a:t>حسابات المخزونات</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4</a:t>
            </a:r>
            <a:r>
              <a:rPr lang="ar-TN" sz="2200" dirty="0">
                <a:solidFill>
                  <a:schemeClr val="tx1"/>
                </a:solidFill>
                <a:latin typeface="Times New Roman" panose="02020603050405020304" pitchFamily="18" charset="0"/>
                <a:cs typeface="Times New Roman" panose="02020603050405020304" pitchFamily="18" charset="0"/>
              </a:rPr>
              <a:t>حسابات الغير</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5</a:t>
            </a:r>
            <a:r>
              <a:rPr lang="ar-TN" sz="2200" dirty="0">
                <a:solidFill>
                  <a:schemeClr val="tx1"/>
                </a:solidFill>
                <a:latin typeface="Times New Roman" panose="02020603050405020304" pitchFamily="18" charset="0"/>
                <a:cs typeface="Times New Roman" panose="02020603050405020304" pitchFamily="18" charset="0"/>
              </a:rPr>
              <a:t>حسابات مالية</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6</a:t>
            </a:r>
            <a:r>
              <a:rPr lang="ar-TN" sz="2200" dirty="0">
                <a:solidFill>
                  <a:schemeClr val="tx1"/>
                </a:solidFill>
                <a:latin typeface="Times New Roman" panose="02020603050405020304" pitchFamily="18" charset="0"/>
                <a:cs typeface="Times New Roman" panose="02020603050405020304" pitchFamily="18" charset="0"/>
              </a:rPr>
              <a:t>حسابات الأعباء</a:t>
            </a:r>
            <a:endParaRPr lang="fr-FR" sz="22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200" dirty="0">
                <a:solidFill>
                  <a:schemeClr val="tx1"/>
                </a:solidFill>
                <a:latin typeface="Times New Roman" panose="02020603050405020304" pitchFamily="18" charset="0"/>
                <a:cs typeface="Times New Roman" panose="02020603050405020304" pitchFamily="18" charset="0"/>
              </a:rPr>
              <a:t> 7</a:t>
            </a:r>
            <a:r>
              <a:rPr lang="ar-TN" sz="2200" dirty="0">
                <a:solidFill>
                  <a:schemeClr val="tx1"/>
                </a:solidFill>
                <a:latin typeface="Times New Roman" panose="02020603050405020304" pitchFamily="18" charset="0"/>
                <a:cs typeface="Times New Roman" panose="02020603050405020304" pitchFamily="18" charset="0"/>
              </a:rPr>
              <a:t>حسابات الإيرادات</a:t>
            </a:r>
            <a:endParaRPr lang="fr-FR" sz="22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43BDF4FC-E5EA-48CE-BC04-1B53D9CBDE27}"/>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847706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3FE88C0-119A-4BD2-838A-05A511F8B7CB}"/>
              </a:ext>
            </a:extLst>
          </p:cNvPr>
          <p:cNvSpPr>
            <a:spLocks noGrp="1"/>
          </p:cNvSpPr>
          <p:nvPr>
            <p:ph idx="1"/>
          </p:nvPr>
        </p:nvSpPr>
        <p:spPr>
          <a:xfrm>
            <a:off x="1942415" y="1392702"/>
            <a:ext cx="6591985" cy="4518520"/>
          </a:xfrm>
        </p:spPr>
        <p:txBody>
          <a:bodyPr>
            <a:normAutofit fontScale="70000" lnSpcReduction="20000"/>
          </a:bodyPr>
          <a:lstStyle/>
          <a:p>
            <a:pPr marL="0" indent="0" algn="ctr" rtl="1">
              <a:buNone/>
            </a:pPr>
            <a:r>
              <a:rPr lang="fr-FR" sz="3200" b="1" dirty="0">
                <a:solidFill>
                  <a:schemeClr val="tx1"/>
                </a:solidFill>
                <a:latin typeface="Times New Roman" panose="02020603050405020304" pitchFamily="18" charset="0"/>
                <a:cs typeface="Times New Roman" panose="02020603050405020304" pitchFamily="18" charset="0"/>
              </a:rPr>
              <a:t>.6</a:t>
            </a:r>
            <a:r>
              <a:rPr lang="ar-TN" sz="4100" b="1" dirty="0">
                <a:solidFill>
                  <a:schemeClr val="tx1"/>
                </a:solidFill>
                <a:latin typeface="Times New Roman" panose="02020603050405020304" pitchFamily="18" charset="0"/>
                <a:cs typeface="Times New Roman" panose="02020603050405020304" pitchFamily="18" charset="0"/>
              </a:rPr>
              <a:t>الجوانب المحاسبية الخاصة</a:t>
            </a:r>
            <a:endParaRPr lang="fr-FR" sz="41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3600" dirty="0">
                <a:latin typeface="Times New Roman" panose="02020603050405020304" pitchFamily="18" charset="0"/>
                <a:cs typeface="Times New Roman" panose="02020603050405020304" pitchFamily="18" charset="0"/>
              </a:rPr>
              <a:t>- الأصول الصافية،</a:t>
            </a:r>
            <a:endParaRPr lang="ar-TN" sz="3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النتيجة المحاسبية وتخصيصها،</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الإسهامات المخصصة للأصول الثابتة،</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الإسهامات العينية،</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الإسهامات التطوعية،</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المداخيل المتعلقة </a:t>
            </a:r>
            <a:r>
              <a:rPr lang="ar-TN" sz="3600" dirty="0" err="1">
                <a:solidFill>
                  <a:schemeClr val="tx1"/>
                </a:solidFill>
                <a:latin typeface="Times New Roman" panose="02020603050405020304" pitchFamily="18" charset="0"/>
                <a:cs typeface="Times New Roman" panose="02020603050405020304" pitchFamily="18" charset="0"/>
              </a:rPr>
              <a:t>بالإنخراطات</a:t>
            </a:r>
            <a:r>
              <a:rPr lang="ar-TN" sz="3600" dirty="0">
                <a:solidFill>
                  <a:schemeClr val="tx1"/>
                </a:solidFill>
                <a:latin typeface="Times New Roman" panose="02020603050405020304" pitchFamily="18" charset="0"/>
                <a:cs typeface="Times New Roman" panose="02020603050405020304" pitchFamily="18" charset="0"/>
              </a:rPr>
              <a:t> وتجديدها،</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أعباء الحملة الانتخابية بالنّسبة للأحزاب السياسية،</a:t>
            </a:r>
          </a:p>
          <a:p>
            <a:pPr marL="0" indent="0" algn="just" rtl="1">
              <a:buNone/>
            </a:pPr>
            <a:r>
              <a:rPr lang="ar-TN" sz="3600" dirty="0">
                <a:solidFill>
                  <a:schemeClr val="tx1"/>
                </a:solidFill>
                <a:latin typeface="Times New Roman" panose="02020603050405020304" pitchFamily="18" charset="0"/>
                <a:cs typeface="Times New Roman" panose="02020603050405020304" pitchFamily="18" charset="0"/>
              </a:rPr>
              <a:t>- الحسابات المجمعة بالنسبة للجمعيات الأم وشبكات</a:t>
            </a:r>
            <a:r>
              <a:rPr lang="fr-FR" sz="3600" dirty="0">
                <a:solidFill>
                  <a:schemeClr val="tx1"/>
                </a:solidFill>
                <a:latin typeface="Times New Roman" panose="02020603050405020304" pitchFamily="18" charset="0"/>
                <a:cs typeface="Times New Roman" panose="02020603050405020304" pitchFamily="18" charset="0"/>
              </a:rPr>
              <a:t> </a:t>
            </a:r>
            <a:r>
              <a:rPr lang="ar-TN" sz="3600" dirty="0">
                <a:solidFill>
                  <a:schemeClr val="tx1"/>
                </a:solidFill>
                <a:latin typeface="Times New Roman" panose="02020603050405020304" pitchFamily="18" charset="0"/>
                <a:cs typeface="Times New Roman" panose="02020603050405020304" pitchFamily="18" charset="0"/>
              </a:rPr>
              <a:t>الجمعيات.</a:t>
            </a:r>
            <a:endParaRPr lang="fr-FR" sz="3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0EE55F5A-C9B1-43D1-B5A7-48EA96A1510F}"/>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300245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7244192-8A67-4F18-A9AE-6B3B066403A6}"/>
              </a:ext>
            </a:extLst>
          </p:cNvPr>
          <p:cNvSpPr>
            <a:spLocks noGrp="1"/>
          </p:cNvSpPr>
          <p:nvPr>
            <p:ph idx="1"/>
          </p:nvPr>
        </p:nvSpPr>
        <p:spPr/>
        <p:txBody>
          <a:bodyPr>
            <a:normAutofit fontScale="92500"/>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24</a:t>
            </a:r>
            <a:r>
              <a:rPr lang="fr-FR" sz="2600" b="1" dirty="0">
                <a:solidFill>
                  <a:schemeClr val="tx1"/>
                </a:solidFill>
                <a:latin typeface="Times New Roman" panose="02020603050405020304" pitchFamily="18" charset="0"/>
                <a:cs typeface="Times New Roman" panose="02020603050405020304" pitchFamily="18" charset="0"/>
              </a:rPr>
              <a:t> </a:t>
            </a:r>
            <a:r>
              <a:rPr lang="ar-TN" sz="2800" b="1" dirty="0">
                <a:solidFill>
                  <a:schemeClr val="tx1"/>
                </a:solidFill>
                <a:latin typeface="Times New Roman" panose="02020603050405020304" pitchFamily="18" charset="0"/>
                <a:cs typeface="Times New Roman" panose="02020603050405020304" pitchFamily="18" charset="0"/>
              </a:rPr>
              <a:t>المرسوم عدد </a:t>
            </a:r>
            <a:r>
              <a:rPr lang="fr-FR" sz="2800" b="1" dirty="0">
                <a:solidFill>
                  <a:schemeClr val="tx1"/>
                </a:solidFill>
                <a:latin typeface="Times New Roman" panose="02020603050405020304" pitchFamily="18" charset="0"/>
                <a:cs typeface="Times New Roman" panose="02020603050405020304" pitchFamily="18" charset="0"/>
              </a:rPr>
              <a:t>87</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 ـ يمسك الحزب السياسي كذلك السجلات التالية </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a:t>
            </a:r>
            <a:r>
              <a:rPr lang="ar-SA" sz="2600" dirty="0" err="1">
                <a:solidFill>
                  <a:schemeClr val="tx1"/>
                </a:solidFill>
                <a:latin typeface="Times New Roman" panose="02020603050405020304" pitchFamily="18" charset="0"/>
                <a:cs typeface="Times New Roman" panose="02020603050405020304" pitchFamily="18" charset="0"/>
              </a:rPr>
              <a:t>الانخراطات</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مداولات هياكل تسيير الحزب</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المساعدات والتبرعات والهبات والوصايا مع التمييز بين النقدي منها والعيني وذكر قيمتها وأسماء الأشخاص الصادرة عنهم ويمسك الحزب السياسي هذا السجل في مقره المركزي</a:t>
            </a:r>
            <a:r>
              <a:rPr lang="fr-FR" dirty="0"/>
              <a:t>. </a:t>
            </a:r>
          </a:p>
          <a:p>
            <a:pPr marL="0" indent="0" rtl="1">
              <a:buNone/>
            </a:pPr>
            <a:r>
              <a:rPr lang="fr-FR" dirty="0"/>
              <a:t> </a:t>
            </a:r>
          </a:p>
          <a:p>
            <a:endParaRPr lang="fr-FR" dirty="0"/>
          </a:p>
        </p:txBody>
      </p:sp>
      <p:sp>
        <p:nvSpPr>
          <p:cNvPr id="7" name="Sous-titre 8">
            <a:extLst>
              <a:ext uri="{FF2B5EF4-FFF2-40B4-BE49-F238E27FC236}">
                <a16:creationId xmlns:a16="http://schemas.microsoft.com/office/drawing/2014/main" id="{192403D9-C974-4B8C-B647-C53F3E226A5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5459047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8A0EEBF-4D44-4268-8715-C2BF150424A8}"/>
              </a:ext>
            </a:extLst>
          </p:cNvPr>
          <p:cNvSpPr>
            <a:spLocks noGrp="1"/>
          </p:cNvSpPr>
          <p:nvPr>
            <p:ph idx="1"/>
          </p:nvPr>
        </p:nvSpPr>
        <p:spPr/>
        <p:txBody>
          <a:bodyPr>
            <a:normAutofit fontScale="92500" lnSpcReduction="20000"/>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40</a:t>
            </a:r>
            <a:r>
              <a:rPr lang="fr-FR" sz="2600" b="1" dirty="0">
                <a:solidFill>
                  <a:schemeClr val="tx1"/>
                </a:solidFill>
                <a:latin typeface="Times New Roman" panose="02020603050405020304" pitchFamily="18" charset="0"/>
                <a:cs typeface="Times New Roman" panose="02020603050405020304" pitchFamily="18" charset="0"/>
              </a:rPr>
              <a:t> </a:t>
            </a:r>
            <a:r>
              <a:rPr lang="ar-TN" sz="2800" b="1" dirty="0">
                <a:solidFill>
                  <a:schemeClr val="tx1"/>
                </a:solidFill>
                <a:latin typeface="Times New Roman" panose="02020603050405020304" pitchFamily="18" charset="0"/>
                <a:cs typeface="Times New Roman" panose="02020603050405020304" pitchFamily="18" charset="0"/>
              </a:rPr>
              <a:t>المرسوم عدد </a:t>
            </a:r>
            <a:r>
              <a:rPr lang="fr-FR" sz="2800" b="1" dirty="0">
                <a:solidFill>
                  <a:schemeClr val="tx1"/>
                </a:solidFill>
                <a:latin typeface="Times New Roman" panose="02020603050405020304" pitchFamily="18" charset="0"/>
                <a:cs typeface="Times New Roman" panose="02020603050405020304" pitchFamily="18" charset="0"/>
              </a:rPr>
              <a:t>88</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 ـ تمسك الجمعية وفروعها كذلك السجلات الآتية</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الأعضاء تدون فيه أسماء أعضاء الجمعية وعناوينهم وجنسياتهم وأعمارهم ومهنهم</a:t>
            </a:r>
            <a:r>
              <a:rPr lang="fr-FR" sz="2600" dirty="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مداولات هياكل تسيير الجمعية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النشاطات والمشاريع، ويدوّن فيه نوع النشاط أو المشروع</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سجل المساعدات والتبرعات والهبات والوصايا مع التمييز بين النقدي منها والعيني، العمومي والخاص، الوطني والأجنبي</a:t>
            </a: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p>
          <a:p>
            <a:endParaRPr lang="fr-FR" dirty="0"/>
          </a:p>
        </p:txBody>
      </p:sp>
      <p:sp>
        <p:nvSpPr>
          <p:cNvPr id="6" name="Sous-titre 8">
            <a:extLst>
              <a:ext uri="{FF2B5EF4-FFF2-40B4-BE49-F238E27FC236}">
                <a16:creationId xmlns:a16="http://schemas.microsoft.com/office/drawing/2014/main" id="{620ED59D-FF18-496B-84C2-EC30AA0B9600}"/>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7801763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668DF31-F764-4FFA-AF4D-BF0B596BA248}"/>
              </a:ext>
            </a:extLst>
          </p:cNvPr>
          <p:cNvSpPr>
            <a:spLocks noGrp="1"/>
          </p:cNvSpPr>
          <p:nvPr>
            <p:ph idx="1"/>
          </p:nvPr>
        </p:nvSpPr>
        <p:spPr/>
        <p:txBody>
          <a:bodyPr>
            <a:normAutofit fontScale="77500" lnSpcReduction="20000"/>
          </a:bodyPr>
          <a:lstStyle/>
          <a:p>
            <a:pPr marL="0" indent="0" algn="just" rtl="1">
              <a:buNone/>
            </a:pPr>
            <a:r>
              <a:rPr lang="ar-SA" sz="3400" b="1" dirty="0">
                <a:solidFill>
                  <a:schemeClr val="tx1"/>
                </a:solidFill>
                <a:latin typeface="Times New Roman" panose="02020603050405020304" pitchFamily="18" charset="0"/>
                <a:cs typeface="Times New Roman" panose="02020603050405020304" pitchFamily="18" charset="0"/>
              </a:rPr>
              <a:t>الفصل 26</a:t>
            </a:r>
            <a:r>
              <a:rPr lang="fr-FR" sz="3400" b="1" dirty="0">
                <a:solidFill>
                  <a:schemeClr val="tx1"/>
                </a:solidFill>
                <a:latin typeface="Times New Roman" panose="02020603050405020304" pitchFamily="18" charset="0"/>
                <a:cs typeface="Times New Roman" panose="02020603050405020304" pitchFamily="18" charset="0"/>
              </a:rPr>
              <a:t> </a:t>
            </a:r>
            <a:r>
              <a:rPr lang="ar-TN" sz="3600" b="1" dirty="0">
                <a:solidFill>
                  <a:schemeClr val="tx1"/>
                </a:solidFill>
                <a:latin typeface="Times New Roman" panose="02020603050405020304" pitchFamily="18" charset="0"/>
                <a:cs typeface="Times New Roman" panose="02020603050405020304" pitchFamily="18" charset="0"/>
              </a:rPr>
              <a:t>المرسوم عدد </a:t>
            </a:r>
            <a:r>
              <a:rPr lang="fr-FR" sz="3600" b="1" dirty="0">
                <a:solidFill>
                  <a:schemeClr val="tx1"/>
                </a:solidFill>
                <a:latin typeface="Times New Roman" panose="02020603050405020304" pitchFamily="18" charset="0"/>
                <a:cs typeface="Times New Roman" panose="02020603050405020304" pitchFamily="18" charset="0"/>
              </a:rPr>
              <a:t>87</a:t>
            </a:r>
            <a:endParaRPr lang="fr-FR" sz="34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3400" dirty="0">
                <a:solidFill>
                  <a:schemeClr val="tx1"/>
                </a:solidFill>
                <a:latin typeface="Times New Roman" panose="02020603050405020304" pitchFamily="18" charset="0"/>
                <a:cs typeface="Times New Roman" panose="02020603050405020304" pitchFamily="18" charset="0"/>
              </a:rPr>
              <a:t> ـ تخضع القوائم المالية للحزب السياسي لتدقيق سنوي</a:t>
            </a:r>
            <a:endParaRPr lang="fr-FR" sz="3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3400" dirty="0">
                <a:solidFill>
                  <a:schemeClr val="tx1"/>
                </a:solidFill>
                <a:latin typeface="Times New Roman" panose="02020603050405020304" pitchFamily="18" charset="0"/>
                <a:cs typeface="Times New Roman" panose="02020603050405020304" pitchFamily="18" charset="0"/>
              </a:rPr>
              <a:t>- </a:t>
            </a:r>
            <a:r>
              <a:rPr lang="ar-SA" sz="3400" dirty="0">
                <a:solidFill>
                  <a:schemeClr val="tx1"/>
                </a:solidFill>
                <a:latin typeface="Times New Roman" panose="02020603050405020304" pitchFamily="18" charset="0"/>
                <a:cs typeface="Times New Roman" panose="02020603050405020304" pitchFamily="18" charset="0"/>
              </a:rPr>
              <a:t>على كل حزب لا تتجاوز موارده السنوية مليون (1.000.000) دينار تعيين مراقب لحساباته</a:t>
            </a:r>
            <a:endParaRPr lang="fr-FR" sz="3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3400" dirty="0">
                <a:solidFill>
                  <a:schemeClr val="tx1"/>
                </a:solidFill>
                <a:latin typeface="Times New Roman" panose="02020603050405020304" pitchFamily="18" charset="0"/>
                <a:cs typeface="Times New Roman" panose="02020603050405020304" pitchFamily="18" charset="0"/>
              </a:rPr>
              <a:t>- </a:t>
            </a:r>
            <a:r>
              <a:rPr lang="ar-SA" sz="3400" dirty="0">
                <a:solidFill>
                  <a:schemeClr val="tx1"/>
                </a:solidFill>
                <a:latin typeface="Times New Roman" panose="02020603050405020304" pitchFamily="18" charset="0"/>
                <a:cs typeface="Times New Roman" panose="02020603050405020304" pitchFamily="18" charset="0"/>
              </a:rPr>
              <a:t>على الأحزاب التي تتجاوز مواردها السنوية مليون (1.000.000) دينار أن تختار مراقبين اثنين للحسابات من بين الخبراء المحاسبين </a:t>
            </a:r>
            <a:endParaRPr lang="fr-FR" sz="34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3400" dirty="0">
                <a:solidFill>
                  <a:schemeClr val="tx1"/>
                </a:solidFill>
                <a:latin typeface="Times New Roman" panose="02020603050405020304" pitchFamily="18" charset="0"/>
                <a:cs typeface="Times New Roman" panose="02020603050405020304" pitchFamily="18" charset="0"/>
              </a:rPr>
              <a:t>. </a:t>
            </a:r>
            <a:endParaRPr lang="fr-FR" sz="34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dirty="0">
                <a:latin typeface="Times New Roman" panose="02020603050405020304" pitchFamily="18" charset="0"/>
                <a:cs typeface="Times New Roman" panose="02020603050405020304" pitchFamily="18" charset="0"/>
              </a:rPr>
              <a:t>. </a:t>
            </a:r>
          </a:p>
          <a:p>
            <a:endParaRPr lang="fr-FR" dirty="0"/>
          </a:p>
        </p:txBody>
      </p:sp>
      <p:sp>
        <p:nvSpPr>
          <p:cNvPr id="6" name="Sous-titre 8">
            <a:extLst>
              <a:ext uri="{FF2B5EF4-FFF2-40B4-BE49-F238E27FC236}">
                <a16:creationId xmlns:a16="http://schemas.microsoft.com/office/drawing/2014/main" id="{93E5D1B9-C801-4F13-8D45-3F9FD22A6E01}"/>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508989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D5700F0-C67B-4992-9626-C3C25C8159C3}"/>
              </a:ext>
            </a:extLst>
          </p:cNvPr>
          <p:cNvSpPr>
            <a:spLocks noGrp="1"/>
          </p:cNvSpPr>
          <p:nvPr>
            <p:ph idx="1"/>
          </p:nvPr>
        </p:nvSpPr>
        <p:spPr/>
        <p:txBody>
          <a:bodyPr>
            <a:normAutofit fontScale="92500" lnSpcReduction="20000"/>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43 </a:t>
            </a:r>
            <a:r>
              <a:rPr lang="ar-TN" sz="2800" b="1" dirty="0">
                <a:solidFill>
                  <a:schemeClr val="tx1"/>
                </a:solidFill>
                <a:latin typeface="Times New Roman" panose="02020603050405020304" pitchFamily="18" charset="0"/>
                <a:cs typeface="Times New Roman" panose="02020603050405020304" pitchFamily="18" charset="0"/>
              </a:rPr>
              <a:t>المرسوم عدد </a:t>
            </a:r>
            <a:r>
              <a:rPr lang="fr-FR" sz="2800" b="1" dirty="0">
                <a:solidFill>
                  <a:schemeClr val="tx1"/>
                </a:solidFill>
                <a:latin typeface="Times New Roman" panose="02020603050405020304" pitchFamily="18" charset="0"/>
                <a:cs typeface="Times New Roman" panose="02020603050405020304" pitchFamily="18" charset="0"/>
              </a:rPr>
              <a:t>88</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800" dirty="0">
                <a:solidFill>
                  <a:schemeClr val="tx1"/>
                </a:solidFill>
                <a:latin typeface="Times New Roman" panose="02020603050405020304" pitchFamily="18" charset="0"/>
                <a:cs typeface="Times New Roman" panose="02020603050405020304" pitchFamily="18" charset="0"/>
              </a:rPr>
              <a:t>ـ </a:t>
            </a:r>
            <a:r>
              <a:rPr lang="ar-SA" sz="2800" dirty="0">
                <a:solidFill>
                  <a:schemeClr val="tx1"/>
                </a:solidFill>
                <a:latin typeface="Times New Roman" panose="02020603050405020304" pitchFamily="18" charset="0"/>
                <a:cs typeface="Times New Roman" panose="02020603050405020304" pitchFamily="18" charset="0"/>
              </a:rPr>
              <a:t>على كل جمعية تتجاوز مواردها السنوية مائة ألف</a:t>
            </a:r>
            <a:r>
              <a:rPr lang="fr-FR" sz="2800" dirty="0">
                <a:solidFill>
                  <a:schemeClr val="tx1"/>
                </a:solidFill>
                <a:latin typeface="Times New Roman" panose="02020603050405020304" pitchFamily="18" charset="0"/>
                <a:cs typeface="Times New Roman" panose="02020603050405020304" pitchFamily="18" charset="0"/>
              </a:rPr>
              <a:t>  (100.000) </a:t>
            </a:r>
            <a:r>
              <a:rPr lang="ar-SA" sz="2800" dirty="0">
                <a:solidFill>
                  <a:schemeClr val="tx1"/>
                </a:solidFill>
                <a:latin typeface="Times New Roman" panose="02020603050405020304" pitchFamily="18" charset="0"/>
                <a:cs typeface="Times New Roman" panose="02020603050405020304" pitchFamily="18" charset="0"/>
              </a:rPr>
              <a:t>دينار تعيين مراقبا لحساباتها</a:t>
            </a:r>
            <a:endParaRPr lang="fr-FR" sz="28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على الجمعيات التي تتجاوز مواردها السنوية مليون (1.000.000) دينار أن تختار مراقبا أو عدة مراقبي حسابات من بين المرسمين بجدول هيئة الخبراء المحاسبين للبلاد التونسية</a:t>
            </a:r>
            <a:r>
              <a:rPr lang="fr-FR" sz="2600" dirty="0">
                <a:solidFill>
                  <a:schemeClr val="tx1"/>
                </a:solidFill>
                <a:latin typeface="Times New Roman" panose="02020603050405020304" pitchFamily="18" charset="0"/>
                <a:cs typeface="Times New Roman" panose="02020603050405020304" pitchFamily="18" charset="0"/>
              </a:rPr>
              <a:t>.</a:t>
            </a: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ـ تعين الجلسة العامة العادية للجمعية مراقب أو مراقبي حساباتها لمدة ثلاث سنوات غير قابلة للتجديد</a:t>
            </a:r>
            <a:r>
              <a:rPr lang="fr-FR" sz="2600" dirty="0">
                <a:solidFill>
                  <a:schemeClr val="tx1"/>
                </a:solidFill>
                <a:latin typeface="Times New Roman" panose="02020603050405020304" pitchFamily="18" charset="0"/>
                <a:cs typeface="Times New Roman" panose="02020603050405020304" pitchFamily="18" charset="0"/>
              </a:rPr>
              <a:t>.</a:t>
            </a:r>
          </a:p>
          <a:p>
            <a:pPr marL="0" indent="0" algn="just" rtl="1">
              <a:buNone/>
            </a:pPr>
            <a:endParaRPr lang="fr-FR" dirty="0">
              <a:latin typeface="Times New Roman" panose="02020603050405020304" pitchFamily="18" charset="0"/>
              <a:cs typeface="Times New Roman" panose="02020603050405020304" pitchFamily="18" charset="0"/>
            </a:endParaRPr>
          </a:p>
          <a:p>
            <a:endParaRPr lang="fr-FR" dirty="0"/>
          </a:p>
        </p:txBody>
      </p:sp>
      <p:sp>
        <p:nvSpPr>
          <p:cNvPr id="6" name="Sous-titre 8">
            <a:extLst>
              <a:ext uri="{FF2B5EF4-FFF2-40B4-BE49-F238E27FC236}">
                <a16:creationId xmlns:a16="http://schemas.microsoft.com/office/drawing/2014/main" id="{8994C8BB-968F-4A91-8B53-780FFE6B6897}"/>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3295965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3D92401-D8D0-48FB-BBBE-CEA43356F94F}"/>
              </a:ext>
            </a:extLst>
          </p:cNvPr>
          <p:cNvSpPr>
            <a:spLocks noGrp="1"/>
          </p:cNvSpPr>
          <p:nvPr>
            <p:ph idx="1"/>
          </p:nvPr>
        </p:nvSpPr>
        <p:spPr/>
        <p:txBody>
          <a:bodyPr>
            <a:normAutofit fontScale="47500" lnSpcReduction="20000"/>
          </a:bodyPr>
          <a:lstStyle/>
          <a:p>
            <a:pPr marL="0" indent="0" algn="just" rtl="1">
              <a:buNone/>
            </a:pPr>
            <a:r>
              <a:rPr lang="ar-SA" sz="4700" dirty="0">
                <a:latin typeface="Times New Roman" panose="02020603050405020304" pitchFamily="18" charset="0"/>
                <a:cs typeface="Times New Roman" panose="02020603050405020304" pitchFamily="18" charset="0"/>
              </a:rPr>
              <a:t>ـ </a:t>
            </a:r>
            <a:r>
              <a:rPr lang="ar-SA" sz="4700" dirty="0">
                <a:solidFill>
                  <a:schemeClr val="tx1"/>
                </a:solidFill>
                <a:latin typeface="Times New Roman" panose="02020603050405020304" pitchFamily="18" charset="0"/>
                <a:cs typeface="Times New Roman" panose="02020603050405020304" pitchFamily="18" charset="0"/>
              </a:rPr>
              <a:t>يرفع مراقب الحسابات تقريره إلى الكاتب العام للحكومة وإلى رئيس الهيئة المديرة للجمعية في أجل شهر ابتداء من تاريخ تبليغه القوائم المالية للجمعية.</a:t>
            </a:r>
            <a:endParaRPr lang="fr-FR" sz="47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4700" dirty="0">
                <a:solidFill>
                  <a:schemeClr val="tx1"/>
                </a:solidFill>
                <a:latin typeface="Times New Roman" panose="02020603050405020304" pitchFamily="18" charset="0"/>
                <a:cs typeface="Times New Roman" panose="02020603050405020304" pitchFamily="18" charset="0"/>
              </a:rPr>
              <a:t>ـ على ضوء تقرير مراقبة الحسابات تصادق الجلسة العامة العادية على القوائم المالية للجمعية</a:t>
            </a:r>
            <a:endParaRPr lang="fr-FR" sz="47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47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4700" dirty="0">
                <a:solidFill>
                  <a:schemeClr val="tx1"/>
                </a:solidFill>
                <a:latin typeface="Times New Roman" panose="02020603050405020304" pitchFamily="18" charset="0"/>
                <a:cs typeface="Times New Roman" panose="02020603050405020304" pitchFamily="18" charset="0"/>
              </a:rPr>
              <a:t>ـ تنشر الجمعية قوائمها المالية مرفقة بتقرير مراقبة الحسابات بإحدى وسائل الإعلام المكتوبة وبالموقع الإلكتروني للجمعية إن وجد في ظرف شهر من تاريخ المصادقة على هذه القوائم المالية</a:t>
            </a:r>
            <a:r>
              <a:rPr lang="fr-FR" sz="4700" dirty="0">
                <a:solidFill>
                  <a:schemeClr val="tx1"/>
                </a:solidFill>
                <a:latin typeface="Times New Roman" panose="02020603050405020304" pitchFamily="18" charset="0"/>
                <a:cs typeface="Times New Roman" panose="02020603050405020304" pitchFamily="18" charset="0"/>
              </a:rPr>
              <a:t>. </a:t>
            </a:r>
          </a:p>
          <a:p>
            <a:pPr marL="0" indent="0" rtl="1">
              <a:buNone/>
            </a:pPr>
            <a:r>
              <a:rPr lang="fr-FR" sz="4700" dirty="0">
                <a:latin typeface="Times New Roman" panose="02020603050405020304" pitchFamily="18" charset="0"/>
                <a:cs typeface="Times New Roman" panose="02020603050405020304" pitchFamily="18" charset="0"/>
              </a:rPr>
              <a:t> </a:t>
            </a:r>
          </a:p>
          <a:p>
            <a:pPr marL="0" indent="0" algn="just" rtl="1">
              <a:buNone/>
            </a:pPr>
            <a:r>
              <a:rPr lang="fr-FR" dirty="0">
                <a:latin typeface="Times New Roman" panose="02020603050405020304" pitchFamily="18" charset="0"/>
                <a:cs typeface="Times New Roman" panose="02020603050405020304" pitchFamily="18" charset="0"/>
              </a:rPr>
              <a:t> </a:t>
            </a:r>
            <a:endParaRPr lang="fr-FR" dirty="0"/>
          </a:p>
        </p:txBody>
      </p:sp>
      <p:sp>
        <p:nvSpPr>
          <p:cNvPr id="6" name="Sous-titre 8">
            <a:extLst>
              <a:ext uri="{FF2B5EF4-FFF2-40B4-BE49-F238E27FC236}">
                <a16:creationId xmlns:a16="http://schemas.microsoft.com/office/drawing/2014/main" id="{9684CE37-7450-47BA-A203-135370BB0419}"/>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7229524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697E714-DDBC-45C4-8AAB-63AB7AC47F4F}"/>
              </a:ext>
            </a:extLst>
          </p:cNvPr>
          <p:cNvSpPr>
            <a:spLocks noGrp="1"/>
          </p:cNvSpPr>
          <p:nvPr>
            <p:ph idx="1"/>
          </p:nvPr>
        </p:nvSpPr>
        <p:spPr/>
        <p:txBody>
          <a:bodyPr>
            <a:normAutofit fontScale="85000" lnSpcReduction="20000"/>
          </a:bodyPr>
          <a:lstStyle/>
          <a:p>
            <a:pPr marL="0" indent="0" algn="just" rtl="1">
              <a:buNone/>
            </a:pPr>
            <a:r>
              <a:rPr lang="ar-SA" sz="2800" dirty="0">
                <a:solidFill>
                  <a:schemeClr val="tx1"/>
                </a:solidFill>
                <a:latin typeface="Times New Roman" panose="02020603050405020304" pitchFamily="18" charset="0"/>
                <a:cs typeface="Times New Roman" panose="02020603050405020304" pitchFamily="18" charset="0"/>
              </a:rPr>
              <a:t>يرفع تقرير مراقبة الحسابات إلى المسؤول الأول في الحزب وإلى لجنة يترأسها الرئيس الأول للمحكمة الإدارية وبمشاركة كل من الرئيس الأول لمحكمة الاستئناف بتونس ورئيس هيئة الخبراء المحاسبين بالبلاد التونسية</a:t>
            </a:r>
            <a:r>
              <a:rPr lang="fr-FR" sz="2800" dirty="0">
                <a:solidFill>
                  <a:schemeClr val="tx1"/>
                </a:solidFill>
                <a:latin typeface="Times New Roman" panose="02020603050405020304" pitchFamily="18" charset="0"/>
                <a:cs typeface="Times New Roman" panose="02020603050405020304" pitchFamily="18" charset="0"/>
              </a:rPr>
              <a:t> </a:t>
            </a:r>
          </a:p>
          <a:p>
            <a:pPr marL="0" indent="0" algn="just" rtl="1">
              <a:buNone/>
            </a:pPr>
            <a:endParaRPr lang="fr-FR" sz="28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800" dirty="0">
                <a:solidFill>
                  <a:schemeClr val="tx1"/>
                </a:solidFill>
                <a:latin typeface="Times New Roman" panose="02020603050405020304" pitchFamily="18" charset="0"/>
                <a:cs typeface="Times New Roman" panose="02020603050405020304" pitchFamily="18" charset="0"/>
              </a:rPr>
              <a:t>ويرفع تقرير مراقبة الحسابات إلى الوزير الأول في أجل شهر ابتداء من تاريخ تسليم مراقبي الحسابات لقوائم الحزب المالية</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ينشر الحزب السياسي قوائمه المالية مرفقة بتقرير مراقب الحسابات بإحدى الجرائد اليومية الصادرة بالبلاد التونسية وبالموقع الإلكتروني للحزب إن وجد في ظرف شهر من تاريخ المصادقة على هذه القوائم المالية</a:t>
            </a:r>
            <a:endParaRPr lang="fr-FR" sz="2600" dirty="0"/>
          </a:p>
        </p:txBody>
      </p:sp>
      <p:sp>
        <p:nvSpPr>
          <p:cNvPr id="6" name="Sous-titre 8">
            <a:extLst>
              <a:ext uri="{FF2B5EF4-FFF2-40B4-BE49-F238E27FC236}">
                <a16:creationId xmlns:a16="http://schemas.microsoft.com/office/drawing/2014/main" id="{0CB2236E-2D86-490C-854F-0FCB38AE4F1C}"/>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063496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AECA456-56A7-42A9-BE42-69FA971FC0E8}" type="slidenum">
              <a:rPr lang="en-GB" smtClean="0"/>
              <a:pPr>
                <a:defRPr/>
              </a:pPr>
              <a:t>5</a:t>
            </a:fld>
            <a:endParaRPr lang="en-GB" dirty="0"/>
          </a:p>
        </p:txBody>
      </p:sp>
      <p:sp>
        <p:nvSpPr>
          <p:cNvPr id="6" name="Rectangle 5">
            <a:extLst>
              <a:ext uri="{FF2B5EF4-FFF2-40B4-BE49-F238E27FC236}">
                <a16:creationId xmlns:a16="http://schemas.microsoft.com/office/drawing/2014/main" id="{5AD049AD-E9BF-4F2D-B5EC-0E63FD863C41}"/>
              </a:ext>
            </a:extLst>
          </p:cNvPr>
          <p:cNvSpPr/>
          <p:nvPr/>
        </p:nvSpPr>
        <p:spPr>
          <a:xfrm>
            <a:off x="360608" y="1580629"/>
            <a:ext cx="8062175" cy="5386090"/>
          </a:xfrm>
          <a:prstGeom prst="rect">
            <a:avLst/>
          </a:prstGeom>
        </p:spPr>
        <p:txBody>
          <a:bodyPr wrap="square">
            <a:spAutoFit/>
          </a:bodyPr>
          <a:lstStyle/>
          <a:p>
            <a:pPr algn="ctr" rtl="1"/>
            <a:r>
              <a:rPr lang="fr-FR" sz="3200" dirty="0">
                <a:solidFill>
                  <a:schemeClr val="tx1"/>
                </a:solidFill>
                <a:latin typeface="Times New Roman" panose="02020603050405020304" pitchFamily="18" charset="0"/>
                <a:cs typeface="Times New Roman" panose="02020603050405020304" pitchFamily="18" charset="0"/>
              </a:rPr>
              <a:t>.2</a:t>
            </a:r>
            <a:r>
              <a:rPr lang="ar-TN" sz="3200" dirty="0">
                <a:solidFill>
                  <a:schemeClr val="tx1"/>
                </a:solidFill>
                <a:latin typeface="Times New Roman" panose="02020603050405020304" pitchFamily="18" charset="0"/>
                <a:cs typeface="Times New Roman" panose="02020603050405020304" pitchFamily="18" charset="0"/>
              </a:rPr>
              <a:t>الأسس القانونية</a:t>
            </a:r>
            <a:endParaRPr lang="fr-FR" sz="3200" b="0" dirty="0">
              <a:solidFill>
                <a:schemeClr val="tx1"/>
              </a:solidFill>
              <a:latin typeface="Times New Roman" panose="02020603050405020304" pitchFamily="18" charset="0"/>
              <a:cs typeface="Times New Roman" panose="02020603050405020304" pitchFamily="18" charset="0"/>
            </a:endParaRPr>
          </a:p>
          <a:p>
            <a:pPr algn="just" rtl="1"/>
            <a:r>
              <a:rPr lang="fr-FR" sz="2600" b="0" dirty="0">
                <a:solidFill>
                  <a:schemeClr val="tx1"/>
                </a:solidFill>
                <a:latin typeface="Times New Roman" panose="02020603050405020304" pitchFamily="18" charset="0"/>
                <a:cs typeface="Times New Roman" panose="02020603050405020304" pitchFamily="18" charset="0"/>
              </a:rPr>
              <a:t>- </a:t>
            </a:r>
            <a:r>
              <a:rPr lang="ar-TN" sz="2600" b="0" dirty="0">
                <a:solidFill>
                  <a:schemeClr val="tx1"/>
                </a:solidFill>
                <a:latin typeface="Times New Roman" panose="02020603050405020304" pitchFamily="18" charset="0"/>
                <a:cs typeface="Times New Roman" panose="02020603050405020304" pitchFamily="18" charset="0"/>
              </a:rPr>
              <a:t>القانون عدد 112 لسنة 1996 مؤرخ في 30 ديسمبر 1996 والمتعلق بنظام المحاسبة للمؤسسات</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fr-FR" sz="2600" b="0" dirty="0">
                <a:solidFill>
                  <a:schemeClr val="tx1"/>
                </a:solidFill>
                <a:latin typeface="Times New Roman" panose="02020603050405020304" pitchFamily="18" charset="0"/>
                <a:cs typeface="Times New Roman" panose="02020603050405020304" pitchFamily="18" charset="0"/>
              </a:rPr>
              <a:t>-</a:t>
            </a:r>
            <a:r>
              <a:rPr lang="ar-TN" sz="2600" b="0" dirty="0">
                <a:solidFill>
                  <a:schemeClr val="tx1"/>
                </a:solidFill>
                <a:latin typeface="Times New Roman" panose="02020603050405020304" pitchFamily="18" charset="0"/>
                <a:cs typeface="Times New Roman" panose="02020603050405020304" pitchFamily="18" charset="0"/>
              </a:rPr>
              <a:t>الأمر عدد 2459 لسنة 1996 مؤرخ في 30 ديسمبر 1996 يتعلق بالمصادقة على الإطار المرجعي للمحاسبة</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fr-FR" sz="2600" b="0" dirty="0">
                <a:solidFill>
                  <a:schemeClr val="tx1"/>
                </a:solidFill>
                <a:latin typeface="Times New Roman" panose="02020603050405020304" pitchFamily="18" charset="0"/>
                <a:cs typeface="Times New Roman" panose="02020603050405020304" pitchFamily="18" charset="0"/>
              </a:rPr>
              <a:t>-</a:t>
            </a:r>
            <a:r>
              <a:rPr lang="ar-TN" sz="2600" b="0" dirty="0">
                <a:solidFill>
                  <a:schemeClr val="tx1"/>
                </a:solidFill>
                <a:latin typeface="Times New Roman" panose="02020603050405020304" pitchFamily="18" charset="0"/>
                <a:cs typeface="Times New Roman" panose="02020603050405020304" pitchFamily="18" charset="0"/>
              </a:rPr>
              <a:t>قرار من وزير المالية مؤرخ في 13 فيفري 2018 يتعلق بالمصادقة على معيار المحاسبة الخاص بالجمعيات والأحزاب السياسية والوحدات ذات الأهداف غير الربحية الاخرى</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ar-TN" sz="2600" b="0" dirty="0">
                <a:solidFill>
                  <a:schemeClr val="tx1"/>
                </a:solidFill>
                <a:latin typeface="Times New Roman" panose="02020603050405020304" pitchFamily="18" charset="0"/>
                <a:cs typeface="Times New Roman" panose="02020603050405020304" pitchFamily="18" charset="0"/>
              </a:rPr>
              <a:t> </a:t>
            </a:r>
            <a:br>
              <a:rPr lang="ar-TN" sz="2600" dirty="0">
                <a:solidFill>
                  <a:schemeClr val="tx1"/>
                </a:solidFill>
                <a:latin typeface="Times New Roman" panose="02020603050405020304" pitchFamily="18" charset="0"/>
                <a:cs typeface="Times New Roman" panose="02020603050405020304" pitchFamily="18" charset="0"/>
              </a:rPr>
            </a:b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9" name="Sous-titre 8">
            <a:extLst>
              <a:ext uri="{FF2B5EF4-FFF2-40B4-BE49-F238E27FC236}">
                <a16:creationId xmlns:a16="http://schemas.microsoft.com/office/drawing/2014/main" id="{EAB038E7-C8B9-445A-BD59-4F7711BE862F}"/>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748C093-489C-4962-AE31-FE73609374A6}"/>
              </a:ext>
            </a:extLst>
          </p:cNvPr>
          <p:cNvSpPr>
            <a:spLocks noGrp="1"/>
          </p:cNvSpPr>
          <p:nvPr>
            <p:ph idx="1"/>
          </p:nvPr>
        </p:nvSpPr>
        <p:spPr/>
        <p:txBody>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27</a:t>
            </a:r>
            <a:r>
              <a:rPr lang="fr-FR" sz="2600" b="1" dirty="0">
                <a:solidFill>
                  <a:schemeClr val="tx1"/>
                </a:solidFill>
                <a:latin typeface="Times New Roman" panose="02020603050405020304" pitchFamily="18" charset="0"/>
                <a:cs typeface="Times New Roman" panose="02020603050405020304" pitchFamily="18" charset="0"/>
              </a:rPr>
              <a:t> </a:t>
            </a:r>
            <a:r>
              <a:rPr lang="ar-TN" sz="2800" b="1" dirty="0">
                <a:solidFill>
                  <a:schemeClr val="tx1"/>
                </a:solidFill>
                <a:latin typeface="Times New Roman" panose="02020603050405020304" pitchFamily="18" charset="0"/>
                <a:cs typeface="Times New Roman" panose="02020603050405020304" pitchFamily="18" charset="0"/>
              </a:rPr>
              <a:t>المرسوم عدد </a:t>
            </a:r>
            <a:r>
              <a:rPr lang="fr-FR" sz="2800" b="1" dirty="0">
                <a:solidFill>
                  <a:schemeClr val="tx1"/>
                </a:solidFill>
                <a:latin typeface="Times New Roman" panose="02020603050405020304" pitchFamily="18" charset="0"/>
                <a:cs typeface="Times New Roman" panose="02020603050405020304" pitchFamily="18" charset="0"/>
              </a:rPr>
              <a:t>87</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 يقدم كل حزب تقريرا سنويا يشمل وصفا مفصلا لمصادر تمويله ونفقاته إلى دائرة المحاسبات</a:t>
            </a:r>
            <a:r>
              <a:rPr lang="fr-FR" sz="2600" dirty="0">
                <a:solidFill>
                  <a:schemeClr val="tx1"/>
                </a:solidFill>
                <a:latin typeface="Times New Roman" panose="02020603050405020304" pitchFamily="18" charset="0"/>
                <a:cs typeface="Times New Roman" panose="02020603050405020304" pitchFamily="18" charset="0"/>
              </a:rPr>
              <a:t>.</a:t>
            </a:r>
          </a:p>
          <a:p>
            <a:endParaRPr lang="fr-FR" dirty="0"/>
          </a:p>
        </p:txBody>
      </p:sp>
      <p:sp>
        <p:nvSpPr>
          <p:cNvPr id="6" name="Sous-titre 8">
            <a:extLst>
              <a:ext uri="{FF2B5EF4-FFF2-40B4-BE49-F238E27FC236}">
                <a16:creationId xmlns:a16="http://schemas.microsoft.com/office/drawing/2014/main" id="{4B666DFE-14E4-4D6F-85EE-6816E8B96C9D}"/>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2033007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15EDCD25-2094-447A-A9F3-652C26F73D9A}" type="slidenum">
              <a:rPr lang="en-GB"/>
              <a:pPr>
                <a:defRPr/>
              </a:pPr>
              <a:t>51</a:t>
            </a:fld>
            <a:endParaRPr lang="en-GB"/>
          </a:p>
        </p:txBody>
      </p:sp>
      <p:sp>
        <p:nvSpPr>
          <p:cNvPr id="2" name="Rectangle 1">
            <a:extLst>
              <a:ext uri="{FF2B5EF4-FFF2-40B4-BE49-F238E27FC236}">
                <a16:creationId xmlns:a16="http://schemas.microsoft.com/office/drawing/2014/main" id="{41F79CC1-51EE-414A-A0FB-DF3508E4FCFC}"/>
              </a:ext>
            </a:extLst>
          </p:cNvPr>
          <p:cNvSpPr/>
          <p:nvPr/>
        </p:nvSpPr>
        <p:spPr>
          <a:xfrm>
            <a:off x="1223494" y="1703434"/>
            <a:ext cx="7456868" cy="4059573"/>
          </a:xfrm>
          <a:prstGeom prst="rect">
            <a:avLst/>
          </a:prstGeom>
        </p:spPr>
        <p:txBody>
          <a:bodyPr wrap="square">
            <a:spAutoFit/>
          </a:bodyPr>
          <a:lstStyle/>
          <a:p>
            <a:pPr algn="just" rtl="1">
              <a:lnSpc>
                <a:spcPct val="107000"/>
              </a:lnSpc>
              <a:spcAft>
                <a:spcPts val="0"/>
              </a:spcAft>
            </a:pP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ar-SA"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الفصل </a:t>
            </a:r>
            <a:r>
              <a:rPr lang="fr-F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19 </a:t>
            </a:r>
            <a:r>
              <a:rPr lang="ar-TN" sz="2000" dirty="0">
                <a:solidFill>
                  <a:schemeClr val="tx1"/>
                </a:solidFill>
                <a:latin typeface="Times New Roman" panose="02020603050405020304" pitchFamily="18" charset="0"/>
                <a:cs typeface="Times New Roman" panose="02020603050405020304" pitchFamily="18" charset="0"/>
              </a:rPr>
              <a:t>المرسوم عدد </a:t>
            </a:r>
            <a:r>
              <a:rPr lang="fr-FR" sz="2000" dirty="0">
                <a:solidFill>
                  <a:schemeClr val="tx1"/>
                </a:solidFill>
                <a:latin typeface="Times New Roman" panose="02020603050405020304" pitchFamily="18" charset="0"/>
                <a:cs typeface="Times New Roman" panose="02020603050405020304" pitchFamily="18" charset="0"/>
              </a:rPr>
              <a:t>87</a:t>
            </a:r>
            <a:endParaRPr lang="fr-FR"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rtl="1">
              <a:lnSpc>
                <a:spcPct val="107000"/>
              </a:lnSpc>
              <a:spcAft>
                <a:spcPts val="0"/>
              </a:spcAft>
            </a:pP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يحجر على الأحزاب السياسية قبول </a:t>
            </a:r>
            <a:endPar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rtl="1">
              <a:lnSpc>
                <a:spcPct val="107000"/>
              </a:lnSpc>
              <a:spcAft>
                <a:spcPts val="0"/>
              </a:spcAft>
            </a:pP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تمويل مباشر أو غير مباشر نقدي أو عيني صادر عن أية جهة أجنبية</a:t>
            </a: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algn="just" rtl="1">
              <a:lnSpc>
                <a:spcPct val="107000"/>
              </a:lnSpc>
              <a:spcAft>
                <a:spcPts val="0"/>
              </a:spcAft>
            </a:pP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ـ تمويل مباشر أو غير مباشر مجهول المصدر</a:t>
            </a: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algn="just" rtl="1">
              <a:lnSpc>
                <a:spcPct val="107000"/>
              </a:lnSpc>
              <a:spcAft>
                <a:spcPts val="0"/>
              </a:spcAft>
            </a:pP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ـ المساعدات والتبرعات والهبات الصادرة عن الذوات المعنوية، خاصة كانت أو عمومية باستثناء التمويل المحمول على ميزانية الدولة</a:t>
            </a: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algn="just" rtl="1">
              <a:lnSpc>
                <a:spcPct val="107000"/>
              </a:lnSpc>
              <a:spcAft>
                <a:spcPts val="0"/>
              </a:spcAft>
            </a:pP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ـ تبرعات وهبات ووصايا صادرة عن أشخاص طبيعيين تتجاوز قيمتها السنوية ستين ألف (60.000) دينار بالنسبة إلى كل مانح</a:t>
            </a: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algn="just" rtl="1">
              <a:lnSpc>
                <a:spcPct val="107000"/>
              </a:lnSpc>
              <a:spcAft>
                <a:spcPts val="0"/>
              </a:spcAft>
            </a:pPr>
            <a:r>
              <a:rPr lang="fr-FR"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p>
          <a:p>
            <a:pPr algn="just" rtl="1">
              <a:lnSpc>
                <a:spcPct val="107000"/>
              </a:lnSpc>
              <a:spcAft>
                <a:spcPts val="0"/>
              </a:spcAft>
            </a:pPr>
            <a:r>
              <a:rPr lang="ar-SA"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الفصل 20 ـ تنسحب أحكام الفصل 19 على التبرعات والهبات والوصايا العينية وكذلك على الخدمات المجانية</a:t>
            </a:r>
            <a:r>
              <a:rPr lang="fr-FR" b="0" dirty="0">
                <a:latin typeface="Times New Roman" panose="02020603050405020304" pitchFamily="18" charset="0"/>
                <a:ea typeface="Calibri" panose="020F0502020204030204" pitchFamily="34" charset="0"/>
                <a:cs typeface="Arial" panose="020B0604020202020204" pitchFamily="34" charset="0"/>
              </a:rPr>
              <a:t>. </a:t>
            </a:r>
            <a:endParaRPr lang="fr-FR" b="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Sous-titre 8">
            <a:extLst>
              <a:ext uri="{FF2B5EF4-FFF2-40B4-BE49-F238E27FC236}">
                <a16:creationId xmlns:a16="http://schemas.microsoft.com/office/drawing/2014/main" id="{3288FF81-4A6A-4837-B277-D3294F405A5B}"/>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DFF2CC0-4435-4C4E-A4E4-183E87FEEFBD}"/>
              </a:ext>
            </a:extLst>
          </p:cNvPr>
          <p:cNvSpPr>
            <a:spLocks noGrp="1"/>
          </p:cNvSpPr>
          <p:nvPr>
            <p:ph idx="1"/>
          </p:nvPr>
        </p:nvSpPr>
        <p:spPr/>
        <p:txBody>
          <a:bodyPr>
            <a:normAutofit/>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35</a:t>
            </a:r>
            <a:r>
              <a:rPr lang="fr-FR" sz="2600" b="1" dirty="0">
                <a:solidFill>
                  <a:schemeClr val="tx1"/>
                </a:solidFill>
                <a:latin typeface="Times New Roman" panose="02020603050405020304" pitchFamily="18" charset="0"/>
                <a:cs typeface="Times New Roman" panose="02020603050405020304" pitchFamily="18" charset="0"/>
              </a:rPr>
              <a:t> </a:t>
            </a:r>
            <a:r>
              <a:rPr lang="ar-TN" sz="2800" b="1" dirty="0">
                <a:solidFill>
                  <a:schemeClr val="tx1"/>
                </a:solidFill>
                <a:latin typeface="Times New Roman" panose="02020603050405020304" pitchFamily="18" charset="0"/>
                <a:cs typeface="Times New Roman" panose="02020603050405020304" pitchFamily="18" charset="0"/>
              </a:rPr>
              <a:t>المرسوم عدد </a:t>
            </a:r>
            <a:r>
              <a:rPr lang="fr-FR" sz="2800" b="1" dirty="0">
                <a:solidFill>
                  <a:schemeClr val="tx1"/>
                </a:solidFill>
                <a:latin typeface="Times New Roman" panose="02020603050405020304" pitchFamily="18" charset="0"/>
                <a:cs typeface="Times New Roman" panose="02020603050405020304" pitchFamily="18" charset="0"/>
              </a:rPr>
              <a:t>88</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 يحجر على الجمعيات قبول مساعدات أو تبرعات أو هبات صادرة عن دول لا تربطها بتونس علاقات ديبلوماسية أو عن منظمات تدافع عن مصالح وسياسات تلكم الدول</a:t>
            </a:r>
            <a:endParaRPr lang="fr-FR" sz="260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E7166873-9A65-4942-9182-7AD09CFE6601}"/>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38588930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19E05F5-1F29-4101-9FC7-AAFC6E1A8F79}" type="slidenum">
              <a:rPr lang="en-GB"/>
              <a:pPr>
                <a:defRPr/>
              </a:pPr>
              <a:t>53</a:t>
            </a:fld>
            <a:endParaRPr lang="en-GB"/>
          </a:p>
        </p:txBody>
      </p:sp>
      <p:sp>
        <p:nvSpPr>
          <p:cNvPr id="3" name="Rectangle 2">
            <a:extLst>
              <a:ext uri="{FF2B5EF4-FFF2-40B4-BE49-F238E27FC236}">
                <a16:creationId xmlns:a16="http://schemas.microsoft.com/office/drawing/2014/main" id="{C5675767-5990-4E36-BC8C-FE7910E8EA7D}"/>
              </a:ext>
            </a:extLst>
          </p:cNvPr>
          <p:cNvSpPr/>
          <p:nvPr/>
        </p:nvSpPr>
        <p:spPr>
          <a:xfrm>
            <a:off x="1096206" y="2812499"/>
            <a:ext cx="7133394" cy="3693319"/>
          </a:xfrm>
          <a:prstGeom prst="rect">
            <a:avLst/>
          </a:prstGeom>
        </p:spPr>
        <p:txBody>
          <a:bodyPr wrap="square">
            <a:spAutoFit/>
          </a:bodyPr>
          <a:lstStyle/>
          <a:p>
            <a:pPr algn="just" rtl="1"/>
            <a:r>
              <a:rPr lang="ar-SA"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الفصل 22</a:t>
            </a:r>
            <a:r>
              <a:rPr lang="fr-FR"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ar-TN" dirty="0">
                <a:solidFill>
                  <a:schemeClr val="tx1"/>
                </a:solidFill>
                <a:latin typeface="Times New Roman" panose="02020603050405020304" pitchFamily="18" charset="0"/>
                <a:cs typeface="Times New Roman" panose="02020603050405020304" pitchFamily="18" charset="0"/>
              </a:rPr>
              <a:t>المرسوم عدد </a:t>
            </a:r>
            <a:r>
              <a:rPr lang="fr-FR" dirty="0">
                <a:solidFill>
                  <a:schemeClr val="tx1"/>
                </a:solidFill>
                <a:latin typeface="Times New Roman" panose="02020603050405020304" pitchFamily="18" charset="0"/>
                <a:cs typeface="Times New Roman" panose="02020603050405020304" pitchFamily="18" charset="0"/>
              </a:rPr>
              <a:t>87</a:t>
            </a:r>
            <a:endParaRPr lang="fr-FR"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rtl="1"/>
            <a:r>
              <a:rPr lang="ar-SA" sz="26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يعين الحزب وكيلا ماليا وحيدا يكون مسؤولا عن إعداد القوائم المالية المنصوص عليها بالفصل 24 ويحدد النظام الأساسي للحزب الهيكل المختص بتعيين الوكيل المالي</a:t>
            </a:r>
            <a:r>
              <a:rPr lang="fr-FR" sz="26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r>
              <a:rPr lang="fr-FR" sz="2600" b="0" dirty="0">
                <a:solidFill>
                  <a:schemeClr val="tx1"/>
                </a:solidFill>
                <a:latin typeface="Times New Roman" panose="02020603050405020304" pitchFamily="18" charset="0"/>
                <a:cs typeface="Times New Roman" panose="02020603050405020304" pitchFamily="18" charset="0"/>
              </a:rPr>
              <a:t> </a:t>
            </a:r>
            <a:r>
              <a:rPr lang="ar-SA" sz="2600" b="0" dirty="0">
                <a:solidFill>
                  <a:schemeClr val="tx1"/>
                </a:solidFill>
                <a:latin typeface="Times New Roman" panose="02020603050405020304" pitchFamily="18" charset="0"/>
                <a:cs typeface="Times New Roman" panose="02020603050405020304" pitchFamily="18" charset="0"/>
              </a:rPr>
              <a:t>يفتح الحزب السياسي حسابا بنكيا أو بريديا وحيدا يخصص لكل معاملاته المالية</a:t>
            </a:r>
            <a:r>
              <a:rPr lang="fr-FR" sz="2600" b="0" dirty="0">
                <a:solidFill>
                  <a:schemeClr val="tx1"/>
                </a:solidFill>
                <a:latin typeface="Times New Roman" panose="02020603050405020304" pitchFamily="18" charset="0"/>
                <a:cs typeface="Times New Roman" panose="02020603050405020304" pitchFamily="18" charset="0"/>
              </a:rPr>
              <a:t>. </a:t>
            </a:r>
            <a:r>
              <a:rPr lang="ar-SA" sz="2600" b="0" dirty="0">
                <a:solidFill>
                  <a:schemeClr val="tx1"/>
                </a:solidFill>
                <a:latin typeface="Times New Roman" panose="02020603050405020304" pitchFamily="18" charset="0"/>
                <a:cs typeface="Times New Roman" panose="02020603050405020304" pitchFamily="18" charset="0"/>
              </a:rPr>
              <a:t>تتم كل المعاملات المالية للحزب صرفا ودخلا بواسطة تحويلات أو صكوك بنكية أو بريدية إذا تجاوزت قيمتها مبلغ خمسمائة (500) دينار ولا يمكن تجزئة هذه المصاريف أو المداخيل لكي لا تتجاوز القيمة المذكورة</a:t>
            </a:r>
            <a:endParaRPr lang="fr-FR" sz="2600" b="0" dirty="0">
              <a:solidFill>
                <a:schemeClr val="tx1"/>
              </a:solidFill>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7A76FD7D-70C6-472C-9A5D-B2BAC9BE21ED}"/>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cSld>
  <p:clrMapOvr>
    <a:masterClrMapping/>
  </p:clrMapOvr>
  <p:transition spd="slow">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9B3A58C-6613-4840-B327-CFEF079BBEFA}"/>
              </a:ext>
            </a:extLst>
          </p:cNvPr>
          <p:cNvSpPr/>
          <p:nvPr/>
        </p:nvSpPr>
        <p:spPr>
          <a:xfrm>
            <a:off x="746975" y="2028617"/>
            <a:ext cx="7675807" cy="2923877"/>
          </a:xfrm>
          <a:prstGeom prst="rect">
            <a:avLst/>
          </a:prstGeom>
        </p:spPr>
        <p:txBody>
          <a:bodyPr wrap="square">
            <a:spAutoFit/>
          </a:bodyPr>
          <a:lstStyle/>
          <a:p>
            <a:pPr algn="just" rtl="1"/>
            <a:r>
              <a:rPr lang="ar-SA" sz="26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الفصل 38 </a:t>
            </a:r>
            <a:r>
              <a:rPr lang="ar-TN" sz="2800" dirty="0">
                <a:solidFill>
                  <a:schemeClr val="tx1"/>
                </a:solidFill>
                <a:latin typeface="Times New Roman" panose="02020603050405020304" pitchFamily="18" charset="0"/>
                <a:cs typeface="Times New Roman" panose="02020603050405020304" pitchFamily="18" charset="0"/>
              </a:rPr>
              <a:t>المرسوم عدد </a:t>
            </a:r>
            <a:r>
              <a:rPr lang="fr-FR" sz="2800" dirty="0">
                <a:solidFill>
                  <a:schemeClr val="tx1"/>
                </a:solidFill>
                <a:latin typeface="Times New Roman" panose="02020603050405020304" pitchFamily="18" charset="0"/>
                <a:cs typeface="Times New Roman" panose="02020603050405020304" pitchFamily="18" charset="0"/>
              </a:rPr>
              <a:t>88 </a:t>
            </a:r>
            <a:endParaRPr lang="fr-FR" sz="26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rtl="1"/>
            <a:r>
              <a:rPr lang="ar-SA" sz="2600" b="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ar-SA" sz="2600" b="0" dirty="0">
                <a:solidFill>
                  <a:schemeClr val="tx1"/>
                </a:solidFill>
                <a:latin typeface="Times New Roman" panose="02020603050405020304" pitchFamily="18" charset="0"/>
                <a:cs typeface="Times New Roman" panose="02020603050405020304" pitchFamily="18" charset="0"/>
              </a:rPr>
              <a:t>تتم كل المعاملات المالية للجمعية صرفا ودخلا بواسطة تحويلات أو شيكات بنكية أو بريدية إذا تجاوزت قيمتها مبلغ خمسمائة</a:t>
            </a:r>
            <a:r>
              <a:rPr lang="fr-FR" sz="2600" b="0" dirty="0">
                <a:solidFill>
                  <a:schemeClr val="tx1"/>
                </a:solidFill>
                <a:latin typeface="Times New Roman" panose="02020603050405020304" pitchFamily="18" charset="0"/>
                <a:cs typeface="Times New Roman" panose="02020603050405020304" pitchFamily="18" charset="0"/>
              </a:rPr>
              <a:t> (500) </a:t>
            </a:r>
            <a:r>
              <a:rPr lang="ar-SA" sz="2600" b="0" dirty="0">
                <a:solidFill>
                  <a:schemeClr val="tx1"/>
                </a:solidFill>
                <a:latin typeface="Times New Roman" panose="02020603050405020304" pitchFamily="18" charset="0"/>
                <a:cs typeface="Times New Roman" panose="02020603050405020304" pitchFamily="18" charset="0"/>
              </a:rPr>
              <a:t>دينار ولا يمكن تجزئة هذه المصاريف أو المداخيل لكي لا تتجاوز القيمة المذكورة</a:t>
            </a:r>
            <a:endParaRPr lang="fr-FR" sz="2600" b="0" dirty="0">
              <a:solidFill>
                <a:schemeClr val="tx1"/>
              </a:solidFill>
              <a:latin typeface="Times New Roman" panose="02020603050405020304" pitchFamily="18" charset="0"/>
              <a:cs typeface="Times New Roman" panose="02020603050405020304" pitchFamily="18" charset="0"/>
            </a:endParaRPr>
          </a:p>
          <a:p>
            <a:pPr algn="just" rtl="1"/>
            <a:endParaRPr lang="fr-FR" sz="2600" b="0" dirty="0">
              <a:solidFill>
                <a:schemeClr val="tx1"/>
              </a:solidFill>
              <a:latin typeface="Times New Roman" panose="02020603050405020304" pitchFamily="18" charset="0"/>
              <a:cs typeface="Times New Roman" panose="02020603050405020304" pitchFamily="18" charset="0"/>
            </a:endParaRPr>
          </a:p>
          <a:p>
            <a:pPr algn="just" rtl="1"/>
            <a:r>
              <a:rPr lang="fr-FR" dirty="0"/>
              <a:t> </a:t>
            </a:r>
          </a:p>
        </p:txBody>
      </p:sp>
      <p:sp>
        <p:nvSpPr>
          <p:cNvPr id="5" name="Sous-titre 8">
            <a:extLst>
              <a:ext uri="{FF2B5EF4-FFF2-40B4-BE49-F238E27FC236}">
                <a16:creationId xmlns:a16="http://schemas.microsoft.com/office/drawing/2014/main" id="{D28FFEB5-FAC0-4A0C-A431-2A3CE425294C}"/>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1989537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DC1513D-521E-4C8B-AB4E-D2C6285FBE35}"/>
              </a:ext>
            </a:extLst>
          </p:cNvPr>
          <p:cNvSpPr>
            <a:spLocks noGrp="1"/>
          </p:cNvSpPr>
          <p:nvPr>
            <p:ph idx="1"/>
          </p:nvPr>
        </p:nvSpPr>
        <p:spPr/>
        <p:txBody>
          <a:bodyPr/>
          <a:lstStyle/>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TN" sz="2600" dirty="0">
                <a:solidFill>
                  <a:schemeClr val="tx1"/>
                </a:solidFill>
                <a:latin typeface="Times New Roman" panose="02020603050405020304" pitchFamily="18" charset="0"/>
                <a:cs typeface="Times New Roman" panose="02020603050405020304" pitchFamily="18" charset="0"/>
              </a:rPr>
              <a:t>المرسوم عدد 87 لسنة 2011 المؤرخ في 24 سبتمبر 2011 المتعلق بتنظيم الأحزاب السياسية</a:t>
            </a:r>
            <a:endParaRPr lang="fr-FR" sz="2600" dirty="0">
              <a:solidFill>
                <a:schemeClr val="tx1"/>
              </a:solidFill>
              <a:latin typeface="Times New Roman" panose="02020603050405020304" pitchFamily="18" charset="0"/>
              <a:cs typeface="Times New Roman" panose="02020603050405020304" pitchFamily="18" charset="0"/>
            </a:endParaRPr>
          </a:p>
          <a:p>
            <a:pPr algn="just" rtl="1">
              <a:buFontTx/>
              <a:buChar char="-"/>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a:t>
            </a:r>
            <a:r>
              <a:rPr lang="ar-TN" sz="2600" dirty="0">
                <a:solidFill>
                  <a:schemeClr val="tx1"/>
                </a:solidFill>
                <a:latin typeface="Times New Roman" panose="02020603050405020304" pitchFamily="18" charset="0"/>
                <a:cs typeface="Times New Roman" panose="02020603050405020304" pitchFamily="18" charset="0"/>
              </a:rPr>
              <a:t>المرسوم عدد 88 لسنة 2011 المؤرخ في 24 سبتمبر 2011 المتعلق بتنظيم الجمعيات</a:t>
            </a:r>
            <a:endParaRPr lang="fr-FR" sz="2600" dirty="0">
              <a:solidFill>
                <a:schemeClr val="tx1"/>
              </a:solidFill>
              <a:latin typeface="Times New Roman" panose="02020603050405020304" pitchFamily="18" charset="0"/>
              <a:cs typeface="Times New Roman" panose="02020603050405020304" pitchFamily="18" charset="0"/>
            </a:endParaRPr>
          </a:p>
          <a:p>
            <a:endParaRPr lang="fr-FR" dirty="0"/>
          </a:p>
        </p:txBody>
      </p:sp>
      <p:sp>
        <p:nvSpPr>
          <p:cNvPr id="6" name="Sous-titre 8">
            <a:extLst>
              <a:ext uri="{FF2B5EF4-FFF2-40B4-BE49-F238E27FC236}">
                <a16:creationId xmlns:a16="http://schemas.microsoft.com/office/drawing/2014/main" id="{C320C0C5-F2E2-42A7-B44A-C6D8B115FC0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3914615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CB678F8-7381-4D45-8BB1-91A8CB093F3A}"/>
              </a:ext>
            </a:extLst>
          </p:cNvPr>
          <p:cNvSpPr>
            <a:spLocks noGrp="1"/>
          </p:cNvSpPr>
          <p:nvPr>
            <p:ph idx="1"/>
          </p:nvPr>
        </p:nvSpPr>
        <p:spPr/>
        <p:txBody>
          <a:bodyPr/>
          <a:lstStyle/>
          <a:p>
            <a:pPr marL="0" indent="0" algn="just" rtl="1">
              <a:buNone/>
            </a:pPr>
            <a:r>
              <a:rPr lang="ar-SA" sz="2600" b="1" dirty="0">
                <a:solidFill>
                  <a:schemeClr val="tx1"/>
                </a:solidFill>
                <a:latin typeface="Times New Roman" panose="02020603050405020304" pitchFamily="18" charset="0"/>
                <a:cs typeface="Times New Roman" panose="02020603050405020304" pitchFamily="18" charset="0"/>
              </a:rPr>
              <a:t>الفصل 39 </a:t>
            </a:r>
            <a:r>
              <a:rPr lang="ar-TN" sz="2600" b="1" dirty="0">
                <a:solidFill>
                  <a:schemeClr val="tx1"/>
                </a:solidFill>
                <a:latin typeface="Times New Roman" panose="02020603050405020304" pitchFamily="18" charset="0"/>
                <a:cs typeface="Times New Roman" panose="02020603050405020304" pitchFamily="18" charset="0"/>
              </a:rPr>
              <a:t>المرسوم عدد 88</a:t>
            </a:r>
            <a:endParaRPr lang="fr-FR" sz="2600" b="1"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SA" sz="2600" dirty="0">
                <a:solidFill>
                  <a:schemeClr val="tx1"/>
                </a:solidFill>
                <a:latin typeface="Times New Roman" panose="02020603050405020304" pitchFamily="18" charset="0"/>
                <a:cs typeface="Times New Roman" panose="02020603050405020304" pitchFamily="18" charset="0"/>
              </a:rPr>
              <a:t>تمسك الجمعية محاسبة طبق النظام المحاسبي للمؤسسات المنصوص عليه بالقانون عدد</a:t>
            </a:r>
            <a:r>
              <a:rPr lang="fr-FR" sz="2600" dirty="0">
                <a:solidFill>
                  <a:schemeClr val="tx1"/>
                </a:solidFill>
                <a:latin typeface="Times New Roman" panose="02020603050405020304" pitchFamily="18" charset="0"/>
                <a:cs typeface="Times New Roman" panose="02020603050405020304" pitchFamily="18" charset="0"/>
              </a:rPr>
              <a:t> 112 </a:t>
            </a:r>
            <a:r>
              <a:rPr lang="ar-SA" sz="2600" dirty="0">
                <a:solidFill>
                  <a:schemeClr val="tx1"/>
                </a:solidFill>
                <a:latin typeface="Times New Roman" panose="02020603050405020304" pitchFamily="18" charset="0"/>
                <a:cs typeface="Times New Roman" panose="02020603050405020304" pitchFamily="18" charset="0"/>
              </a:rPr>
              <a:t>لسنة</a:t>
            </a:r>
            <a:r>
              <a:rPr lang="fr-FR" sz="2600" dirty="0">
                <a:solidFill>
                  <a:schemeClr val="tx1"/>
                </a:solidFill>
                <a:latin typeface="Times New Roman" panose="02020603050405020304" pitchFamily="18" charset="0"/>
                <a:cs typeface="Times New Roman" panose="02020603050405020304" pitchFamily="18" charset="0"/>
              </a:rPr>
              <a:t> 1996 </a:t>
            </a:r>
            <a:r>
              <a:rPr lang="ar-SA" sz="2600" dirty="0">
                <a:solidFill>
                  <a:schemeClr val="tx1"/>
                </a:solidFill>
                <a:latin typeface="Times New Roman" panose="02020603050405020304" pitchFamily="18" charset="0"/>
                <a:cs typeface="Times New Roman" panose="02020603050405020304" pitchFamily="18" charset="0"/>
              </a:rPr>
              <a:t>المؤرخ في</a:t>
            </a:r>
            <a:r>
              <a:rPr lang="fr-FR" sz="2600" dirty="0">
                <a:solidFill>
                  <a:schemeClr val="tx1"/>
                </a:solidFill>
                <a:latin typeface="Times New Roman" panose="02020603050405020304" pitchFamily="18" charset="0"/>
                <a:cs typeface="Times New Roman" panose="02020603050405020304" pitchFamily="18" charset="0"/>
              </a:rPr>
              <a:t> 30 </a:t>
            </a:r>
            <a:r>
              <a:rPr lang="ar-SA" sz="2600" dirty="0">
                <a:solidFill>
                  <a:schemeClr val="tx1"/>
                </a:solidFill>
                <a:latin typeface="Times New Roman" panose="02020603050405020304" pitchFamily="18" charset="0"/>
                <a:cs typeface="Times New Roman" panose="02020603050405020304" pitchFamily="18" charset="0"/>
              </a:rPr>
              <a:t>ديسمبر</a:t>
            </a:r>
            <a:r>
              <a:rPr lang="fr-FR" sz="2600" dirty="0">
                <a:solidFill>
                  <a:schemeClr val="tx1"/>
                </a:solidFill>
                <a:latin typeface="Times New Roman" panose="02020603050405020304" pitchFamily="18" charset="0"/>
                <a:cs typeface="Times New Roman" panose="02020603050405020304" pitchFamily="18" charset="0"/>
              </a:rPr>
              <a:t> 1996 </a:t>
            </a:r>
            <a:r>
              <a:rPr lang="ar-SA" sz="2600" dirty="0">
                <a:solidFill>
                  <a:schemeClr val="tx1"/>
                </a:solidFill>
                <a:latin typeface="Times New Roman" panose="02020603050405020304" pitchFamily="18" charset="0"/>
                <a:cs typeface="Times New Roman" panose="02020603050405020304" pitchFamily="18" charset="0"/>
              </a:rPr>
              <a:t>المتعلق بنظام المحاسبة للمؤسسات</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r>
              <a:rPr lang="ar-SA" sz="2600" dirty="0">
                <a:solidFill>
                  <a:schemeClr val="tx1"/>
                </a:solidFill>
                <a:latin typeface="Times New Roman" panose="02020603050405020304" pitchFamily="18" charset="0"/>
                <a:cs typeface="Times New Roman" panose="02020603050405020304" pitchFamily="18" charset="0"/>
              </a:rPr>
              <a:t>تضبط المعايير المحاسبية الخاصة بالجمعيات بقرار من وزير المالية </a:t>
            </a: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600" dirty="0">
                <a:solidFill>
                  <a:schemeClr val="tx1"/>
                </a:solidFill>
                <a:latin typeface="Times New Roman" panose="02020603050405020304" pitchFamily="18" charset="0"/>
                <a:cs typeface="Times New Roman" panose="02020603050405020304" pitchFamily="18" charset="0"/>
              </a:rPr>
              <a:t> </a:t>
            </a:r>
          </a:p>
          <a:p>
            <a:endParaRPr lang="fr-FR" dirty="0"/>
          </a:p>
        </p:txBody>
      </p:sp>
      <p:sp>
        <p:nvSpPr>
          <p:cNvPr id="6" name="Sous-titre 8">
            <a:extLst>
              <a:ext uri="{FF2B5EF4-FFF2-40B4-BE49-F238E27FC236}">
                <a16:creationId xmlns:a16="http://schemas.microsoft.com/office/drawing/2014/main" id="{2613B476-D17F-43DA-A249-63E9D98A87D9}"/>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41398989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5A3A48A-301E-4DC3-8733-F39E7D31EF86}"/>
              </a:ext>
            </a:extLst>
          </p:cNvPr>
          <p:cNvSpPr>
            <a:spLocks noGrp="1"/>
          </p:cNvSpPr>
          <p:nvPr>
            <p:ph idx="1"/>
          </p:nvPr>
        </p:nvSpPr>
        <p:spPr/>
        <p:txBody>
          <a:bodyPr/>
          <a:lstStyle/>
          <a:p>
            <a:pPr marL="0" indent="0" algn="just" rtl="1">
              <a:buNone/>
            </a:pPr>
            <a:r>
              <a:rPr lang="ar-SA" sz="2600" b="1" dirty="0">
                <a:latin typeface="Times New Roman" panose="02020603050405020304" pitchFamily="18" charset="0"/>
                <a:cs typeface="Times New Roman" panose="02020603050405020304" pitchFamily="18" charset="0"/>
              </a:rPr>
              <a:t>الفصل 23 </a:t>
            </a:r>
            <a:r>
              <a:rPr lang="ar-TN" sz="2600" b="1" dirty="0">
                <a:solidFill>
                  <a:schemeClr val="tx1"/>
                </a:solidFill>
                <a:latin typeface="Times New Roman" panose="02020603050405020304" pitchFamily="18" charset="0"/>
                <a:cs typeface="Times New Roman" panose="02020603050405020304" pitchFamily="18" charset="0"/>
              </a:rPr>
              <a:t>المرسوم عدد </a:t>
            </a:r>
            <a:r>
              <a:rPr lang="fr-FR" sz="2600" b="1" dirty="0">
                <a:solidFill>
                  <a:schemeClr val="tx1"/>
                </a:solidFill>
                <a:latin typeface="Times New Roman" panose="02020603050405020304" pitchFamily="18" charset="0"/>
                <a:cs typeface="Times New Roman" panose="02020603050405020304" pitchFamily="18" charset="0"/>
              </a:rPr>
              <a:t>87</a:t>
            </a:r>
            <a:endParaRPr lang="fr-FR" sz="2600" b="1" dirty="0">
              <a:latin typeface="Times New Roman" panose="02020603050405020304" pitchFamily="18" charset="0"/>
              <a:cs typeface="Times New Roman" panose="02020603050405020304" pitchFamily="18" charset="0"/>
            </a:endParaRPr>
          </a:p>
          <a:p>
            <a:pPr marL="0" indent="0" algn="just" rtl="1">
              <a:buNone/>
            </a:pPr>
            <a:r>
              <a:rPr lang="ar-SA" sz="2600" dirty="0">
                <a:solidFill>
                  <a:schemeClr val="tx1"/>
                </a:solidFill>
                <a:latin typeface="Times New Roman" panose="02020603050405020304" pitchFamily="18" charset="0"/>
                <a:cs typeface="Times New Roman" panose="02020603050405020304" pitchFamily="18" charset="0"/>
              </a:rPr>
              <a:t>يمسك الحزب السياسي محاسبة طبق النظام المحاسبي للمؤسسات المنصوص عليه بالقانون عدد 112 لسنة 1996 المؤرخ في 30 ديسمبر 1996 المتعلق بنظام المحاسبة للمؤسسات</a:t>
            </a:r>
            <a:r>
              <a:rPr lang="fr-FR" sz="2600" dirty="0">
                <a:solidFill>
                  <a:schemeClr val="tx1"/>
                </a:solidFill>
                <a:latin typeface="Times New Roman" panose="02020603050405020304" pitchFamily="18" charset="0"/>
                <a:cs typeface="Times New Roman" panose="02020603050405020304" pitchFamily="18" charset="0"/>
              </a:rPr>
              <a:t>. </a:t>
            </a:r>
            <a:r>
              <a:rPr lang="ar-SA" sz="2600" dirty="0">
                <a:solidFill>
                  <a:schemeClr val="tx1"/>
                </a:solidFill>
                <a:latin typeface="Times New Roman" panose="02020603050405020304" pitchFamily="18" charset="0"/>
                <a:cs typeface="Times New Roman" panose="02020603050405020304" pitchFamily="18" charset="0"/>
              </a:rPr>
              <a:t>يصادق وزير المالية على المعايير المحاسبية الخاصة بالأحزاب السياسية بقرار</a:t>
            </a:r>
            <a:r>
              <a:rPr lang="fr-FR" sz="2600" dirty="0">
                <a:solidFill>
                  <a:schemeClr val="tx1"/>
                </a:solidFill>
                <a:latin typeface="Times New Roman" panose="02020603050405020304" pitchFamily="18" charset="0"/>
                <a:cs typeface="Times New Roman" panose="02020603050405020304" pitchFamily="18" charset="0"/>
              </a:rPr>
              <a:t>. </a:t>
            </a:r>
          </a:p>
          <a:p>
            <a:pPr marL="0" indent="0" rtl="1">
              <a:buNone/>
            </a:pPr>
            <a:r>
              <a:rPr lang="fr-FR" dirty="0">
                <a:solidFill>
                  <a:schemeClr val="tx1"/>
                </a:solidFill>
              </a:rPr>
              <a:t> </a:t>
            </a:r>
          </a:p>
          <a:p>
            <a:endParaRPr lang="fr-FR" dirty="0"/>
          </a:p>
        </p:txBody>
      </p:sp>
      <p:sp>
        <p:nvSpPr>
          <p:cNvPr id="8" name="Sous-titre 8">
            <a:extLst>
              <a:ext uri="{FF2B5EF4-FFF2-40B4-BE49-F238E27FC236}">
                <a16:creationId xmlns:a16="http://schemas.microsoft.com/office/drawing/2014/main" id="{152C4F46-57DE-4B6F-A8EB-4F4142549913}"/>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00614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F4A2D33-D695-48CE-8BC4-535A62DFE465}"/>
              </a:ext>
            </a:extLst>
          </p:cNvPr>
          <p:cNvSpPr>
            <a:spLocks noGrp="1"/>
          </p:cNvSpPr>
          <p:nvPr>
            <p:ph idx="1"/>
          </p:nvPr>
        </p:nvSpPr>
        <p:spPr/>
        <p:txBody>
          <a:bodyPr>
            <a:normAutofit lnSpcReduction="10000"/>
          </a:bodyPr>
          <a:lstStyle/>
          <a:p>
            <a:pPr marL="0" indent="0" algn="just" rtl="1">
              <a:buNone/>
            </a:pPr>
            <a:r>
              <a:rPr lang="ar-TN" sz="2800" dirty="0">
                <a:solidFill>
                  <a:schemeClr val="tx1"/>
                </a:solidFill>
                <a:latin typeface="Times New Roman" panose="02020603050405020304" pitchFamily="18" charset="0"/>
                <a:cs typeface="Times New Roman" panose="02020603050405020304" pitchFamily="18" charset="0"/>
              </a:rPr>
              <a:t>يضبط المعيار</a:t>
            </a:r>
            <a:r>
              <a:rPr lang="fr-FR" sz="2800" dirty="0">
                <a:solidFill>
                  <a:schemeClr val="tx1"/>
                </a:solidFill>
                <a:latin typeface="Times New Roman" panose="02020603050405020304" pitchFamily="18" charset="0"/>
                <a:cs typeface="Times New Roman" panose="02020603050405020304" pitchFamily="18" charset="0"/>
              </a:rPr>
              <a:t>45</a:t>
            </a:r>
            <a:r>
              <a:rPr lang="ar-TN" sz="2800" dirty="0">
                <a:solidFill>
                  <a:schemeClr val="tx1"/>
                </a:solidFill>
                <a:latin typeface="Times New Roman" panose="02020603050405020304" pitchFamily="18" charset="0"/>
                <a:cs typeface="Times New Roman" panose="02020603050405020304" pitchFamily="18" charset="0"/>
              </a:rPr>
              <a:t> الخصوصيات المحاسبية لهذه الوحدات</a:t>
            </a:r>
            <a:r>
              <a:rPr lang="fr-FR" sz="2800" dirty="0">
                <a:solidFill>
                  <a:schemeClr val="tx1"/>
                </a:solidFill>
                <a:latin typeface="Times New Roman" panose="02020603050405020304" pitchFamily="18" charset="0"/>
                <a:cs typeface="Times New Roman" panose="02020603050405020304" pitchFamily="18" charset="0"/>
              </a:rPr>
              <a:t>:</a:t>
            </a:r>
          </a:p>
          <a:p>
            <a:pPr marL="0" indent="0" algn="just" rtl="1">
              <a:buNone/>
            </a:pPr>
            <a:r>
              <a:rPr lang="fr-FR" sz="2800" dirty="0">
                <a:solidFill>
                  <a:schemeClr val="tx1"/>
                </a:solidFill>
                <a:latin typeface="Times New Roman" panose="02020603050405020304" pitchFamily="18" charset="0"/>
                <a:cs typeface="Times New Roman" panose="02020603050405020304" pitchFamily="18" charset="0"/>
              </a:rPr>
              <a:t>- </a:t>
            </a:r>
            <a:r>
              <a:rPr lang="ar-SA" sz="2800" dirty="0">
                <a:solidFill>
                  <a:schemeClr val="tx1"/>
                </a:solidFill>
                <a:latin typeface="Times New Roman" panose="02020603050405020304" pitchFamily="18" charset="0"/>
                <a:cs typeface="Times New Roman" panose="02020603050405020304" pitchFamily="18" charset="0"/>
              </a:rPr>
              <a:t>القوائم المالية</a:t>
            </a:r>
            <a:r>
              <a:rPr lang="fr-FR" sz="2800" dirty="0">
                <a:solidFill>
                  <a:schemeClr val="tx1"/>
                </a:solidFill>
                <a:latin typeface="Times New Roman" panose="02020603050405020304" pitchFamily="18" charset="0"/>
                <a:cs typeface="Times New Roman" panose="02020603050405020304" pitchFamily="18" charset="0"/>
              </a:rPr>
              <a:t>:</a:t>
            </a:r>
          </a:p>
          <a:p>
            <a:pPr algn="just" rtl="1">
              <a:buFont typeface="Wingdings" panose="05000000000000000000" pitchFamily="2" charset="2"/>
              <a:buChar char="ü"/>
            </a:pPr>
            <a:r>
              <a:rPr lang="ar-TN" sz="2200" dirty="0">
                <a:solidFill>
                  <a:schemeClr val="tx1"/>
                </a:solidFill>
                <a:latin typeface="Times New Roman" panose="02020603050405020304" pitchFamily="18" charset="0"/>
                <a:cs typeface="Times New Roman" panose="02020603050405020304" pitchFamily="18" charset="0"/>
              </a:rPr>
              <a:t>طريقة عرض القوائم المالية</a:t>
            </a:r>
            <a:r>
              <a:rPr lang="fr-FR" sz="2200" dirty="0">
                <a:solidFill>
                  <a:schemeClr val="tx1"/>
                </a:solidFill>
                <a:latin typeface="Times New Roman" panose="02020603050405020304" pitchFamily="18" charset="0"/>
                <a:cs typeface="Times New Roman" panose="02020603050405020304" pitchFamily="18" charset="0"/>
              </a:rPr>
              <a:t> </a:t>
            </a:r>
            <a:r>
              <a:rPr lang="ar-TN" sz="2200" dirty="0">
                <a:solidFill>
                  <a:schemeClr val="tx1"/>
                </a:solidFill>
                <a:latin typeface="Times New Roman" panose="02020603050405020304" pitchFamily="18" charset="0"/>
                <a:cs typeface="Times New Roman" panose="02020603050405020304" pitchFamily="18" charset="0"/>
              </a:rPr>
              <a:t>تختلف بالضرورة على المؤسسات الربحية لاختلاف الأهداف</a:t>
            </a:r>
            <a:endParaRPr lang="fr-FR" sz="22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endParaRPr lang="fr-FR" sz="2600" dirty="0">
              <a:solidFill>
                <a:schemeClr val="tx1"/>
              </a:solidFill>
              <a:latin typeface="Times New Roman" panose="02020603050405020304" pitchFamily="18" charset="0"/>
              <a:cs typeface="Times New Roman" panose="02020603050405020304" pitchFamily="18" charset="0"/>
            </a:endParaRPr>
          </a:p>
          <a:p>
            <a:pPr marL="0" indent="0" algn="just" rtl="1">
              <a:buNone/>
            </a:pPr>
            <a:r>
              <a:rPr lang="fr-FR" sz="2800" dirty="0">
                <a:solidFill>
                  <a:schemeClr val="tx1"/>
                </a:solidFill>
                <a:latin typeface="Times New Roman" panose="02020603050405020304" pitchFamily="18" charset="0"/>
                <a:cs typeface="Times New Roman" panose="02020603050405020304" pitchFamily="18" charset="0"/>
              </a:rPr>
              <a:t>-</a:t>
            </a:r>
            <a:r>
              <a:rPr lang="ar-TN" sz="2800" dirty="0">
                <a:solidFill>
                  <a:schemeClr val="tx1"/>
                </a:solidFill>
                <a:latin typeface="Times New Roman" panose="02020603050405020304" pitchFamily="18" charset="0"/>
                <a:cs typeface="Times New Roman" panose="02020603050405020304" pitchFamily="18" charset="0"/>
              </a:rPr>
              <a:t>السجلات والوثائق والإيضاحات الواجب تقديمها وفقا لخصوصية هذه الوحدات</a:t>
            </a:r>
            <a:endParaRPr lang="fr-FR" sz="2800" dirty="0">
              <a:solidFill>
                <a:schemeClr val="tx1"/>
              </a:solidFill>
              <a:latin typeface="Times New Roman" panose="02020603050405020304" pitchFamily="18" charset="0"/>
              <a:cs typeface="Times New Roman" panose="02020603050405020304" pitchFamily="18" charset="0"/>
            </a:endParaRPr>
          </a:p>
          <a:p>
            <a:pPr algn="just" rtl="1">
              <a:buFont typeface="Wingdings" panose="05000000000000000000" pitchFamily="2" charset="2"/>
              <a:buChar char="ü"/>
            </a:pPr>
            <a:r>
              <a:rPr lang="ar-TN" sz="2200" dirty="0">
                <a:solidFill>
                  <a:schemeClr val="tx1"/>
                </a:solidFill>
                <a:latin typeface="Times New Roman" panose="02020603050405020304" pitchFamily="18" charset="0"/>
                <a:cs typeface="Times New Roman" panose="02020603050405020304" pitchFamily="18" charset="0"/>
              </a:rPr>
              <a:t>مواردها</a:t>
            </a:r>
            <a:endParaRPr lang="fr-FR" sz="2200" dirty="0">
              <a:solidFill>
                <a:schemeClr val="tx1"/>
              </a:solidFill>
              <a:latin typeface="Times New Roman" panose="02020603050405020304" pitchFamily="18" charset="0"/>
              <a:cs typeface="Times New Roman" panose="02020603050405020304" pitchFamily="18" charset="0"/>
            </a:endParaRPr>
          </a:p>
          <a:p>
            <a:pPr algn="just" rtl="1">
              <a:buFontTx/>
              <a:buChar char="-"/>
            </a:pPr>
            <a:endParaRPr lang="fr-FR" sz="2600" dirty="0">
              <a:latin typeface="Times New Roman" panose="02020603050405020304" pitchFamily="18" charset="0"/>
              <a:cs typeface="Times New Roman" panose="02020603050405020304" pitchFamily="18" charset="0"/>
            </a:endParaRPr>
          </a:p>
        </p:txBody>
      </p:sp>
      <p:sp>
        <p:nvSpPr>
          <p:cNvPr id="6" name="Sous-titre 8">
            <a:extLst>
              <a:ext uri="{FF2B5EF4-FFF2-40B4-BE49-F238E27FC236}">
                <a16:creationId xmlns:a16="http://schemas.microsoft.com/office/drawing/2014/main" id="{DA050ED3-3CD0-4067-A55C-D5EA224E55F2}"/>
              </a:ext>
            </a:extLst>
          </p:cNvPr>
          <p:cNvSpPr txBox="1">
            <a:spLocks/>
          </p:cNvSpPr>
          <p:nvPr/>
        </p:nvSpPr>
        <p:spPr>
          <a:xfrm>
            <a:off x="467544" y="512675"/>
            <a:ext cx="8352928" cy="736575"/>
          </a:xfrm>
          <a:prstGeom prst="rect">
            <a:avLst/>
          </a:prstGeom>
        </p:spPr>
        <p:txBody>
          <a:bodyPr>
            <a:normAutofit fontScale="47500" lnSpcReduction="20000"/>
          </a:bodyPr>
          <a:lstStyle>
            <a:lvl1pPr marL="0" indent="0" algn="ctr" rtl="0" eaLnBrk="1" latinLnBrk="0" hangingPunct="1">
              <a:spcBef>
                <a:spcPts val="580"/>
              </a:spcBef>
              <a:buClr>
                <a:schemeClr val="accent1"/>
              </a:buClr>
              <a:buSzPct val="85000"/>
              <a:buFont typeface="Wingdings 2"/>
              <a:buNone/>
              <a:defRPr kumimoji="0" sz="2600" kern="1200">
                <a:solidFill>
                  <a:schemeClr val="tx2"/>
                </a:solidFill>
                <a:latin typeface="+mn-lt"/>
                <a:ea typeface="+mn-ea"/>
                <a:cs typeface="+mn-cs"/>
              </a:defRPr>
            </a:lvl1pPr>
            <a:lvl2pPr marL="457200" indent="0" algn="ctr" rtl="0" eaLnBrk="1" latinLnBrk="0" hangingPunct="1">
              <a:spcBef>
                <a:spcPts val="370"/>
              </a:spcBef>
              <a:buClr>
                <a:schemeClr val="accent2"/>
              </a:buClr>
              <a:buSzPct val="85000"/>
              <a:buFont typeface="Wingdings 2"/>
              <a:buNone/>
              <a:defRPr kumimoji="0" sz="2400" kern="1200">
                <a:solidFill>
                  <a:schemeClr val="tx1"/>
                </a:solidFill>
                <a:latin typeface="+mn-lt"/>
                <a:ea typeface="+mn-ea"/>
                <a:cs typeface="+mn-cs"/>
              </a:defRPr>
            </a:lvl2pPr>
            <a:lvl3pPr marL="914400" indent="0" algn="ctr" rtl="0" eaLnBrk="1" latinLnBrk="0" hangingPunct="1">
              <a:spcBef>
                <a:spcPts val="370"/>
              </a:spcBef>
              <a:buClr>
                <a:schemeClr val="accent1">
                  <a:tint val="60000"/>
                </a:schemeClr>
              </a:buClr>
              <a:buSzPct val="85000"/>
              <a:buFont typeface="Wingdings 2"/>
              <a:buNone/>
              <a:defRPr kumimoji="0" sz="2000" kern="1200">
                <a:solidFill>
                  <a:schemeClr val="tx1"/>
                </a:solidFill>
                <a:latin typeface="+mn-lt"/>
                <a:ea typeface="+mn-ea"/>
                <a:cs typeface="+mn-cs"/>
              </a:defRPr>
            </a:lvl3pPr>
            <a:lvl4pPr marL="1371600" indent="0" algn="ctr" rtl="0" eaLnBrk="1" latinLnBrk="0" hangingPunct="1">
              <a:spcBef>
                <a:spcPts val="370"/>
              </a:spcBef>
              <a:buClr>
                <a:schemeClr val="accent3"/>
              </a:buClr>
              <a:buSzPct val="80000"/>
              <a:buFont typeface="Wingdings 2"/>
              <a:buNone/>
              <a:defRPr kumimoji="0" sz="2000" kern="1200">
                <a:solidFill>
                  <a:schemeClr val="tx1"/>
                </a:solidFill>
                <a:latin typeface="+mn-lt"/>
                <a:ea typeface="+mn-ea"/>
                <a:cs typeface="+mn-cs"/>
              </a:defRPr>
            </a:lvl4pPr>
            <a:lvl5pPr marL="1828800" indent="0" algn="ctr" rtl="0" eaLnBrk="1" latinLnBrk="0" hangingPunct="1">
              <a:spcBef>
                <a:spcPts val="370"/>
              </a:spcBef>
              <a:buClr>
                <a:schemeClr val="accent3"/>
              </a:buClr>
              <a:buFontTx/>
              <a:buNone/>
              <a:defRPr kumimoji="0" sz="2000" kern="1200">
                <a:solidFill>
                  <a:schemeClr val="tx1"/>
                </a:solidFill>
                <a:latin typeface="+mn-lt"/>
                <a:ea typeface="+mn-ea"/>
                <a:cs typeface="+mn-cs"/>
              </a:defRPr>
            </a:lvl5pPr>
            <a:lvl6pPr marL="2286000" indent="0" algn="ctr" rtl="0" eaLnBrk="1" latinLnBrk="0" hangingPunct="1">
              <a:spcBef>
                <a:spcPts val="370"/>
              </a:spcBef>
              <a:buClr>
                <a:schemeClr val="accent3"/>
              </a:buClr>
              <a:buNone/>
              <a:defRPr kumimoji="0" sz="1800" kern="1200" baseline="0">
                <a:solidFill>
                  <a:schemeClr val="tx1"/>
                </a:solidFill>
                <a:latin typeface="+mn-lt"/>
                <a:ea typeface="+mn-ea"/>
                <a:cs typeface="+mn-cs"/>
              </a:defRPr>
            </a:lvl6pPr>
            <a:lvl7pPr marL="2743200" indent="0" algn="ctr" rtl="0" eaLnBrk="1" latinLnBrk="0" hangingPunct="1">
              <a:spcBef>
                <a:spcPts val="370"/>
              </a:spcBef>
              <a:buClr>
                <a:schemeClr val="accent2"/>
              </a:buClr>
              <a:buNone/>
              <a:defRPr kumimoji="0" sz="1800" kern="1200">
                <a:solidFill>
                  <a:schemeClr val="tx1"/>
                </a:solidFill>
                <a:latin typeface="+mn-lt"/>
                <a:ea typeface="+mn-ea"/>
                <a:cs typeface="+mn-cs"/>
              </a:defRPr>
            </a:lvl7pPr>
            <a:lvl8pPr marL="3200400" indent="0" algn="ctr" rtl="0" eaLnBrk="1" latinLnBrk="0" hangingPunct="1">
              <a:spcBef>
                <a:spcPts val="370"/>
              </a:spcBef>
              <a:buClr>
                <a:schemeClr val="accent1">
                  <a:tint val="60000"/>
                </a:schemeClr>
              </a:buClr>
              <a:buNone/>
              <a:defRPr kumimoji="0" sz="1800" kern="1200">
                <a:solidFill>
                  <a:schemeClr val="tx1"/>
                </a:solidFill>
                <a:latin typeface="+mn-lt"/>
                <a:ea typeface="+mn-ea"/>
                <a:cs typeface="+mn-cs"/>
              </a:defRPr>
            </a:lvl8pPr>
            <a:lvl9pPr marL="3657600" indent="0" algn="ctr" rtl="0" eaLnBrk="1" latinLnBrk="0" hangingPunct="1">
              <a:spcBef>
                <a:spcPts val="370"/>
              </a:spcBef>
              <a:buClr>
                <a:schemeClr val="accent2">
                  <a:tint val="60000"/>
                </a:schemeClr>
              </a:buClr>
              <a:buNone/>
              <a:defRPr kumimoji="0" sz="1800" kern="1200">
                <a:solidFill>
                  <a:schemeClr val="tx1"/>
                </a:solidFill>
                <a:latin typeface="+mn-lt"/>
                <a:ea typeface="+mn-ea"/>
                <a:cs typeface="+mn-cs"/>
              </a:defRPr>
            </a:lvl9pPr>
          </a:lstStyle>
          <a:p>
            <a:pPr algn="r"/>
            <a:br>
              <a:rPr lang="ar-TN" sz="2000" b="1" dirty="0"/>
            </a:br>
            <a:r>
              <a:rPr lang="ar-TN" sz="4200" dirty="0">
                <a:solidFill>
                  <a:srgbClr val="990000"/>
                </a:solidFill>
              </a:rPr>
              <a:t>المعيار المحاسبي رقم 45 </a:t>
            </a:r>
            <a:r>
              <a:rPr lang="ar-TN" sz="8000" dirty="0"/>
              <a:t> </a:t>
            </a:r>
            <a:endParaRPr lang="fr-FR" sz="7200" dirty="0">
              <a:solidFill>
                <a:schemeClr val="accent1"/>
              </a:solidFill>
            </a:endParaRPr>
          </a:p>
        </p:txBody>
      </p:sp>
    </p:spTree>
    <p:extLst>
      <p:ext uri="{BB962C8B-B14F-4D97-AF65-F5344CB8AC3E}">
        <p14:creationId xmlns:p14="http://schemas.microsoft.com/office/powerpoint/2010/main" val="2039986330"/>
      </p:ext>
    </p:extLst>
  </p:cSld>
  <p:clrMapOvr>
    <a:masterClrMapping/>
  </p:clrMapOvr>
</p:sld>
</file>

<file path=ppt/theme/theme1.xml><?xml version="1.0" encoding="utf-8"?>
<a:theme xmlns:a="http://schemas.openxmlformats.org/drawingml/2006/main" name="giz-powerpoint-leerfolie-en">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Cover">
  <a:themeElements>
    <a:clrScheme name="GTZ-DE">
      <a:dk1>
        <a:srgbClr val="000000"/>
      </a:dk1>
      <a:lt1>
        <a:srgbClr val="FFFFFF"/>
      </a:lt1>
      <a:dk2>
        <a:srgbClr val="727272"/>
      </a:dk2>
      <a:lt2>
        <a:srgbClr val="D9D9D9"/>
      </a:lt2>
      <a:accent1>
        <a:srgbClr val="4B859F"/>
      </a:accent1>
      <a:accent2>
        <a:srgbClr val="C80F0E"/>
      </a:accent2>
      <a:accent3>
        <a:srgbClr val="DEDEAF"/>
      </a:accent3>
      <a:accent4>
        <a:srgbClr val="939393"/>
      </a:accent4>
      <a:accent5>
        <a:srgbClr val="9AB0BA"/>
      </a:accent5>
      <a:accent6>
        <a:srgbClr val="BABA93"/>
      </a:accent6>
      <a:hlink>
        <a:srgbClr val="0000FF"/>
      </a:hlink>
      <a:folHlink>
        <a:srgbClr val="800080"/>
      </a:folHlink>
    </a:clrScheme>
    <a:fontScheme name="GTZ">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3.xml><?xml version="1.0" encoding="utf-8"?>
<a:theme xmlns:a="http://schemas.openxmlformats.org/drawingml/2006/main" name="1_giz-powerpoint-leerfolie-en">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4.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5.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giz-powerpoint-leerfolie-en</Template>
  <TotalTime>4346</TotalTime>
  <Words>2192</Words>
  <Application>Microsoft Office PowerPoint</Application>
  <PresentationFormat>Affichage à l'écran (4:3)</PresentationFormat>
  <Paragraphs>379</Paragraphs>
  <Slides>54</Slides>
  <Notes>1</Notes>
  <HiddenSlides>0</HiddenSlides>
  <MMClips>0</MMClips>
  <ScaleCrop>false</ScaleCrop>
  <HeadingPairs>
    <vt:vector size="6" baseType="variant">
      <vt:variant>
        <vt:lpstr>Polices utilisées</vt:lpstr>
      </vt:variant>
      <vt:variant>
        <vt:i4>9</vt:i4>
      </vt:variant>
      <vt:variant>
        <vt:lpstr>Thème</vt:lpstr>
      </vt:variant>
      <vt:variant>
        <vt:i4>4</vt:i4>
      </vt:variant>
      <vt:variant>
        <vt:lpstr>Titres des diapositives</vt:lpstr>
      </vt:variant>
      <vt:variant>
        <vt:i4>54</vt:i4>
      </vt:variant>
    </vt:vector>
  </HeadingPairs>
  <TitlesOfParts>
    <vt:vector size="67" baseType="lpstr">
      <vt:lpstr>Arial</vt:lpstr>
      <vt:lpstr>Arial Narrow</vt:lpstr>
      <vt:lpstr>Calibri</vt:lpstr>
      <vt:lpstr>Century Gothic</vt:lpstr>
      <vt:lpstr>Showcard Gothic</vt:lpstr>
      <vt:lpstr>Times New Roman</vt:lpstr>
      <vt:lpstr>Wingdings</vt:lpstr>
      <vt:lpstr>Wingdings 2</vt:lpstr>
      <vt:lpstr>Wingdings 3</vt:lpstr>
      <vt:lpstr>giz-powerpoint-leerfolie-en</vt:lpstr>
      <vt:lpstr>Cover</vt:lpstr>
      <vt:lpstr>1_giz-powerpoint-leerfolie-en</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giz 2</dc:creator>
  <cp:keywords>GIZ-Leerfolie</cp:keywords>
  <cp:lastModifiedBy>Elyes Gara</cp:lastModifiedBy>
  <cp:revision>465</cp:revision>
  <cp:lastPrinted>2013-02-02T22:37:59Z</cp:lastPrinted>
  <dcterms:created xsi:type="dcterms:W3CDTF">2013-01-10T08:14:14Z</dcterms:created>
  <dcterms:modified xsi:type="dcterms:W3CDTF">2019-02-16T10:09:13Z</dcterms:modified>
</cp:coreProperties>
</file>