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4"/>
  </p:notesMasterIdLst>
  <p:sldIdLst>
    <p:sldId id="313" r:id="rId2"/>
    <p:sldId id="499" r:id="rId3"/>
    <p:sldId id="500" r:id="rId4"/>
    <p:sldId id="501" r:id="rId5"/>
    <p:sldId id="431" r:id="rId6"/>
    <p:sldId id="432" r:id="rId7"/>
    <p:sldId id="316" r:id="rId8"/>
    <p:sldId id="502" r:id="rId9"/>
    <p:sldId id="463" r:id="rId10"/>
    <p:sldId id="464" r:id="rId11"/>
    <p:sldId id="357" r:id="rId12"/>
    <p:sldId id="358" r:id="rId13"/>
    <p:sldId id="362" r:id="rId14"/>
    <p:sldId id="381" r:id="rId15"/>
    <p:sldId id="534" r:id="rId16"/>
    <p:sldId id="363" r:id="rId17"/>
    <p:sldId id="489" r:id="rId18"/>
    <p:sldId id="503" r:id="rId19"/>
    <p:sldId id="490" r:id="rId20"/>
    <p:sldId id="491" r:id="rId21"/>
    <p:sldId id="492" r:id="rId22"/>
    <p:sldId id="493" r:id="rId23"/>
    <p:sldId id="494" r:id="rId24"/>
    <p:sldId id="495" r:id="rId25"/>
    <p:sldId id="496" r:id="rId26"/>
    <p:sldId id="497" r:id="rId27"/>
    <p:sldId id="504" r:id="rId28"/>
    <p:sldId id="468" r:id="rId29"/>
    <p:sldId id="506" r:id="rId30"/>
    <p:sldId id="507" r:id="rId31"/>
    <p:sldId id="509" r:id="rId32"/>
    <p:sldId id="510" r:id="rId33"/>
    <p:sldId id="511" r:id="rId34"/>
    <p:sldId id="512" r:id="rId35"/>
    <p:sldId id="470" r:id="rId36"/>
    <p:sldId id="471" r:id="rId37"/>
    <p:sldId id="473" r:id="rId38"/>
    <p:sldId id="475" r:id="rId39"/>
    <p:sldId id="478" r:id="rId40"/>
    <p:sldId id="486" r:id="rId41"/>
    <p:sldId id="513" r:id="rId42"/>
    <p:sldId id="514" r:id="rId43"/>
    <p:sldId id="515" r:id="rId44"/>
    <p:sldId id="520" r:id="rId45"/>
    <p:sldId id="521" r:id="rId46"/>
    <p:sldId id="522" r:id="rId47"/>
    <p:sldId id="523" r:id="rId48"/>
    <p:sldId id="524" r:id="rId49"/>
    <p:sldId id="525" r:id="rId50"/>
    <p:sldId id="526" r:id="rId51"/>
    <p:sldId id="487" r:id="rId52"/>
    <p:sldId id="535" r:id="rId53"/>
    <p:sldId id="536" r:id="rId54"/>
    <p:sldId id="537" r:id="rId55"/>
    <p:sldId id="532" r:id="rId56"/>
    <p:sldId id="533" r:id="rId57"/>
    <p:sldId id="457" r:id="rId58"/>
    <p:sldId id="518" r:id="rId59"/>
    <p:sldId id="529" r:id="rId60"/>
    <p:sldId id="530" r:id="rId61"/>
    <p:sldId id="531" r:id="rId62"/>
    <p:sldId id="353" r:id="rId6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D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D6E8E5-C5EF-42DE-8E91-6EA5AFC2F988}"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fr-FR"/>
        </a:p>
      </dgm:t>
    </dgm:pt>
    <dgm:pt modelId="{5F47F684-1F77-4080-BC61-88E20B9CEFB6}">
      <dgm:prSet phldrT="[Texte]" custT="1"/>
      <dgm:spPr/>
      <dgm:t>
        <a:bodyPr/>
        <a:lstStyle/>
        <a:p>
          <a:pPr rtl="1"/>
          <a:endParaRPr lang="ar-TN" sz="1700" b="1" dirty="0" smtClean="0">
            <a:solidFill>
              <a:srgbClr val="00B050"/>
            </a:solidFill>
            <a:latin typeface="Arial" pitchFamily="34" charset="0"/>
            <a:cs typeface="Arial" pitchFamily="34" charset="0"/>
          </a:endParaRPr>
        </a:p>
        <a:p>
          <a:pPr rtl="1"/>
          <a:r>
            <a:rPr lang="ar-TN" sz="1800" b="1" dirty="0" smtClean="0">
              <a:solidFill>
                <a:srgbClr val="00B050"/>
              </a:solidFill>
              <a:latin typeface="Arial" pitchFamily="34" charset="0"/>
              <a:cs typeface="Arial" pitchFamily="34" charset="0"/>
            </a:rPr>
            <a:t>مهمة تكوينية</a:t>
          </a:r>
          <a:endParaRPr lang="fr-FR" sz="1800" b="1" dirty="0">
            <a:solidFill>
              <a:srgbClr val="00B050"/>
            </a:solidFill>
            <a:latin typeface="Arial" pitchFamily="34" charset="0"/>
            <a:cs typeface="Arial" pitchFamily="34" charset="0"/>
          </a:endParaRPr>
        </a:p>
      </dgm:t>
    </dgm:pt>
    <dgm:pt modelId="{5FBC8DFF-29C7-4E20-A0F3-85032DEDF8E9}" type="parTrans" cxnId="{E9D4CB02-4E46-43F1-BB29-957E2C78C428}">
      <dgm:prSet/>
      <dgm:spPr/>
      <dgm:t>
        <a:bodyPr/>
        <a:lstStyle/>
        <a:p>
          <a:endParaRPr lang="fr-FR"/>
        </a:p>
      </dgm:t>
    </dgm:pt>
    <dgm:pt modelId="{92C9B7E5-7CAC-4A9E-9971-B029E0CAB075}" type="sibTrans" cxnId="{E9D4CB02-4E46-43F1-BB29-957E2C78C428}">
      <dgm:prSet/>
      <dgm:spPr/>
      <dgm:t>
        <a:bodyPr/>
        <a:lstStyle/>
        <a:p>
          <a:endParaRPr lang="fr-FR"/>
        </a:p>
      </dgm:t>
    </dgm:pt>
    <dgm:pt modelId="{4411A3CE-5A44-46E5-B375-6963B1F2806C}">
      <dgm:prSet phldrT="[Texte]" custT="1"/>
      <dgm:spPr/>
      <dgm:t>
        <a:bodyPr/>
        <a:lstStyle/>
        <a:p>
          <a:pPr rtl="1"/>
          <a:r>
            <a:rPr lang="ar-TN" sz="1800" b="1" dirty="0" smtClean="0">
              <a:solidFill>
                <a:srgbClr val="00B050"/>
              </a:solidFill>
              <a:latin typeface="Arial" pitchFamily="34" charset="0"/>
              <a:cs typeface="Arial" pitchFamily="34" charset="0"/>
            </a:rPr>
            <a:t>مهمة إستشارية</a:t>
          </a:r>
          <a:endParaRPr lang="fr-FR" sz="1800" b="1" dirty="0">
            <a:solidFill>
              <a:srgbClr val="00B050"/>
            </a:solidFill>
            <a:latin typeface="Arial" pitchFamily="34" charset="0"/>
            <a:cs typeface="Arial" pitchFamily="34" charset="0"/>
          </a:endParaRPr>
        </a:p>
      </dgm:t>
    </dgm:pt>
    <dgm:pt modelId="{881D1A57-F88E-48E3-A5BB-E6D24B2EC404}" type="parTrans" cxnId="{64442E2D-BB1C-470A-BDF9-D2229164684D}">
      <dgm:prSet/>
      <dgm:spPr/>
      <dgm:t>
        <a:bodyPr/>
        <a:lstStyle/>
        <a:p>
          <a:endParaRPr lang="fr-FR"/>
        </a:p>
      </dgm:t>
    </dgm:pt>
    <dgm:pt modelId="{D0A21BD1-F28E-4B67-ACF4-E0527606F1E7}" type="sibTrans" cxnId="{64442E2D-BB1C-470A-BDF9-D2229164684D}">
      <dgm:prSet/>
      <dgm:spPr/>
      <dgm:t>
        <a:bodyPr/>
        <a:lstStyle/>
        <a:p>
          <a:endParaRPr lang="fr-FR"/>
        </a:p>
      </dgm:t>
    </dgm:pt>
    <dgm:pt modelId="{EDD4FC3E-7543-4693-9BF6-2648A1D8D378}">
      <dgm:prSet phldrT="[Texte]" custT="1"/>
      <dgm:spPr/>
      <dgm:t>
        <a:bodyPr/>
        <a:lstStyle/>
        <a:p>
          <a:pPr rtl="1"/>
          <a:r>
            <a:rPr lang="ar-TN" sz="1800" b="1" dirty="0" smtClean="0">
              <a:solidFill>
                <a:srgbClr val="00B050"/>
              </a:solidFill>
              <a:latin typeface="Arial" pitchFamily="34" charset="0"/>
              <a:cs typeface="Arial" pitchFamily="34" charset="0"/>
            </a:rPr>
            <a:t>مهمة قضائية</a:t>
          </a:r>
          <a:endParaRPr lang="fr-FR" sz="1800" dirty="0"/>
        </a:p>
      </dgm:t>
    </dgm:pt>
    <dgm:pt modelId="{B265669E-B5BF-48E1-A106-0D95B10553A4}" type="parTrans" cxnId="{BBED9EE1-BD52-48A3-9D5F-AE1BBD937145}">
      <dgm:prSet/>
      <dgm:spPr/>
      <dgm:t>
        <a:bodyPr/>
        <a:lstStyle/>
        <a:p>
          <a:endParaRPr lang="fr-FR"/>
        </a:p>
      </dgm:t>
    </dgm:pt>
    <dgm:pt modelId="{4CAE824E-CA75-4BC4-A19C-8DCEDF630F86}" type="sibTrans" cxnId="{BBED9EE1-BD52-48A3-9D5F-AE1BBD937145}">
      <dgm:prSet/>
      <dgm:spPr/>
      <dgm:t>
        <a:bodyPr/>
        <a:lstStyle/>
        <a:p>
          <a:endParaRPr lang="fr-FR"/>
        </a:p>
      </dgm:t>
    </dgm:pt>
    <dgm:pt modelId="{FF25D2BB-47C8-4C4B-8D75-22F298ABF37A}">
      <dgm:prSet phldrT="[Texte]" custT="1"/>
      <dgm:spPr/>
      <dgm:t>
        <a:bodyPr/>
        <a:lstStyle/>
        <a:p>
          <a:pPr rtl="1"/>
          <a:r>
            <a:rPr lang="ar-TN" sz="1800" b="1" dirty="0" smtClean="0">
              <a:solidFill>
                <a:srgbClr val="00B050"/>
              </a:solidFill>
              <a:latin typeface="Arial" pitchFamily="34" charset="0"/>
              <a:cs typeface="Arial" pitchFamily="34" charset="0"/>
            </a:rPr>
            <a:t>مهمة تقييمية</a:t>
          </a:r>
          <a:endParaRPr lang="fr-FR" sz="1800" b="1" dirty="0">
            <a:solidFill>
              <a:srgbClr val="00B050"/>
            </a:solidFill>
            <a:latin typeface="Arial" pitchFamily="34" charset="0"/>
            <a:cs typeface="Arial" pitchFamily="34" charset="0"/>
          </a:endParaRPr>
        </a:p>
      </dgm:t>
    </dgm:pt>
    <dgm:pt modelId="{B76CFDE4-8273-4678-850D-FBABB5A65B8C}" type="parTrans" cxnId="{D11B288B-CD95-44DE-BF01-10A67537FEE8}">
      <dgm:prSet/>
      <dgm:spPr/>
      <dgm:t>
        <a:bodyPr/>
        <a:lstStyle/>
        <a:p>
          <a:endParaRPr lang="fr-FR"/>
        </a:p>
      </dgm:t>
    </dgm:pt>
    <dgm:pt modelId="{E26D5986-7632-4D2F-8B5A-4B7ED6E2E04A}" type="sibTrans" cxnId="{D11B288B-CD95-44DE-BF01-10A67537FEE8}">
      <dgm:prSet/>
      <dgm:spPr/>
      <dgm:t>
        <a:bodyPr/>
        <a:lstStyle/>
        <a:p>
          <a:endParaRPr lang="fr-FR"/>
        </a:p>
      </dgm:t>
    </dgm:pt>
    <dgm:pt modelId="{051BB51C-48D7-41FE-AA2C-E3304A35DE84}" type="pres">
      <dgm:prSet presAssocID="{36D6E8E5-C5EF-42DE-8E91-6EA5AFC2F988}" presName="Name0" presStyleCnt="0">
        <dgm:presLayoutVars>
          <dgm:dir/>
          <dgm:resizeHandles val="exact"/>
        </dgm:presLayoutVars>
      </dgm:prSet>
      <dgm:spPr/>
      <dgm:t>
        <a:bodyPr/>
        <a:lstStyle/>
        <a:p>
          <a:endParaRPr lang="fr-FR"/>
        </a:p>
      </dgm:t>
    </dgm:pt>
    <dgm:pt modelId="{3C33A2AE-C49A-486F-AEC3-AF3E3736FC87}" type="pres">
      <dgm:prSet presAssocID="{5F47F684-1F77-4080-BC61-88E20B9CEFB6}" presName="compNode" presStyleCnt="0"/>
      <dgm:spPr/>
    </dgm:pt>
    <dgm:pt modelId="{08B49A4C-D4B2-44D9-BD94-B453B279EEC8}" type="pres">
      <dgm:prSet presAssocID="{5F47F684-1F77-4080-BC61-88E20B9CEFB6}" presName="pictRect" presStyleLbl="node1" presStyleIdx="0" presStyleCnt="4" custScaleX="101095" custScaleY="119827" custLinFactX="100000" custLinFactY="95014" custLinFactNeighborX="130729" custLinFactNeighborY="100000"/>
      <dgm:spPr/>
    </dgm:pt>
    <dgm:pt modelId="{916EA221-1495-4494-ADE9-0E09A0C6E906}" type="pres">
      <dgm:prSet presAssocID="{5F47F684-1F77-4080-BC61-88E20B9CEFB6}" presName="textRect" presStyleLbl="revTx" presStyleIdx="0" presStyleCnt="4" custLinFactX="4586" custLinFactY="191823" custLinFactNeighborX="100000" custLinFactNeighborY="200000">
        <dgm:presLayoutVars>
          <dgm:bulletEnabled val="1"/>
        </dgm:presLayoutVars>
      </dgm:prSet>
      <dgm:spPr/>
      <dgm:t>
        <a:bodyPr/>
        <a:lstStyle/>
        <a:p>
          <a:endParaRPr lang="fr-FR"/>
        </a:p>
      </dgm:t>
    </dgm:pt>
    <dgm:pt modelId="{BC8A4A35-8B55-4F98-808B-CE3ED07ED42C}" type="pres">
      <dgm:prSet presAssocID="{92C9B7E5-7CAC-4A9E-9971-B029E0CAB075}" presName="sibTrans" presStyleLbl="sibTrans2D1" presStyleIdx="0" presStyleCnt="0"/>
      <dgm:spPr/>
      <dgm:t>
        <a:bodyPr/>
        <a:lstStyle/>
        <a:p>
          <a:endParaRPr lang="fr-FR"/>
        </a:p>
      </dgm:t>
    </dgm:pt>
    <dgm:pt modelId="{56D9B1B6-8351-497F-933F-723F3065C73E}" type="pres">
      <dgm:prSet presAssocID="{4411A3CE-5A44-46E5-B375-6963B1F2806C}" presName="compNode" presStyleCnt="0"/>
      <dgm:spPr/>
    </dgm:pt>
    <dgm:pt modelId="{3B78F44D-FCD2-4282-BE1B-99610078D25B}" type="pres">
      <dgm:prSet presAssocID="{4411A3CE-5A44-46E5-B375-6963B1F2806C}" presName="pictRect" presStyleLbl="node1" presStyleIdx="1" presStyleCnt="4" custScaleX="107759" custScaleY="164524" custLinFactNeighborX="-7619" custLinFactNeighborY="19745"/>
      <dgm:spPr/>
    </dgm:pt>
    <dgm:pt modelId="{C5838546-1E41-4ECA-8F48-7B5DB7C99A4A}" type="pres">
      <dgm:prSet presAssocID="{4411A3CE-5A44-46E5-B375-6963B1F2806C}" presName="textRect" presStyleLbl="revTx" presStyleIdx="1" presStyleCnt="4" custScaleY="50216" custLinFactY="-100000" custLinFactNeighborX="-341" custLinFactNeighborY="-191908">
        <dgm:presLayoutVars>
          <dgm:bulletEnabled val="1"/>
        </dgm:presLayoutVars>
      </dgm:prSet>
      <dgm:spPr/>
      <dgm:t>
        <a:bodyPr/>
        <a:lstStyle/>
        <a:p>
          <a:endParaRPr lang="fr-FR"/>
        </a:p>
      </dgm:t>
    </dgm:pt>
    <dgm:pt modelId="{31159E5B-8562-49C8-8F8C-876A90DDFF10}" type="pres">
      <dgm:prSet presAssocID="{D0A21BD1-F28E-4B67-ACF4-E0527606F1E7}" presName="sibTrans" presStyleLbl="sibTrans2D1" presStyleIdx="0" presStyleCnt="0"/>
      <dgm:spPr/>
      <dgm:t>
        <a:bodyPr/>
        <a:lstStyle/>
        <a:p>
          <a:endParaRPr lang="fr-FR"/>
        </a:p>
      </dgm:t>
    </dgm:pt>
    <dgm:pt modelId="{8EEA0076-3BFA-4605-A513-7F4AF9B48731}" type="pres">
      <dgm:prSet presAssocID="{EDD4FC3E-7543-4693-9BF6-2648A1D8D378}" presName="compNode" presStyleCnt="0"/>
      <dgm:spPr/>
    </dgm:pt>
    <dgm:pt modelId="{CA23DA78-29F0-4C3A-AA89-D53CF354F51C}" type="pres">
      <dgm:prSet presAssocID="{EDD4FC3E-7543-4693-9BF6-2648A1D8D378}" presName="pictRect" presStyleLbl="node1" presStyleIdx="2" presStyleCnt="4" custScaleX="106937" custScaleY="168073" custLinFactNeighborX="-762" custLinFactNeighborY="18983"/>
      <dgm:spPr/>
    </dgm:pt>
    <dgm:pt modelId="{E03120B1-9B3E-48D7-8D8B-01059790D880}" type="pres">
      <dgm:prSet presAssocID="{EDD4FC3E-7543-4693-9BF6-2648A1D8D378}" presName="textRect" presStyleLbl="revTx" presStyleIdx="2" presStyleCnt="4" custScaleX="98819" custScaleY="64335" custLinFactY="-100000" custLinFactNeighborX="5300" custLinFactNeighborY="-191734">
        <dgm:presLayoutVars>
          <dgm:bulletEnabled val="1"/>
        </dgm:presLayoutVars>
      </dgm:prSet>
      <dgm:spPr/>
      <dgm:t>
        <a:bodyPr/>
        <a:lstStyle/>
        <a:p>
          <a:endParaRPr lang="fr-FR"/>
        </a:p>
      </dgm:t>
    </dgm:pt>
    <dgm:pt modelId="{1F5020B1-DB99-48B4-8866-25E4AD37CFEB}" type="pres">
      <dgm:prSet presAssocID="{4CAE824E-CA75-4BC4-A19C-8DCEDF630F86}" presName="sibTrans" presStyleLbl="sibTrans2D1" presStyleIdx="0" presStyleCnt="0"/>
      <dgm:spPr/>
      <dgm:t>
        <a:bodyPr/>
        <a:lstStyle/>
        <a:p>
          <a:endParaRPr lang="fr-FR"/>
        </a:p>
      </dgm:t>
    </dgm:pt>
    <dgm:pt modelId="{66995E75-3094-438D-B414-6765A75AB901}" type="pres">
      <dgm:prSet presAssocID="{FF25D2BB-47C8-4C4B-8D75-22F298ABF37A}" presName="compNode" presStyleCnt="0"/>
      <dgm:spPr/>
    </dgm:pt>
    <dgm:pt modelId="{901CB130-0263-40A0-B687-9615A3AAF1E2}" type="pres">
      <dgm:prSet presAssocID="{FF25D2BB-47C8-4C4B-8D75-22F298ABF37A}" presName="pictRect" presStyleLbl="node1" presStyleIdx="3" presStyleCnt="4" custScaleX="113967" custScaleY="123147" custLinFactNeighborX="-12954" custLinFactNeighborY="4564"/>
      <dgm:spPr/>
    </dgm:pt>
    <dgm:pt modelId="{03CF5ACD-0BF2-4BCA-970D-BFF7B3112303}" type="pres">
      <dgm:prSet presAssocID="{FF25D2BB-47C8-4C4B-8D75-22F298ABF37A}" presName="textRect" presStyleLbl="revTx" presStyleIdx="3" presStyleCnt="4" custScaleY="58445" custLinFactX="16676" custLinFactNeighborX="100000" custLinFactNeighborY="17144">
        <dgm:presLayoutVars>
          <dgm:bulletEnabled val="1"/>
        </dgm:presLayoutVars>
      </dgm:prSet>
      <dgm:spPr/>
      <dgm:t>
        <a:bodyPr/>
        <a:lstStyle/>
        <a:p>
          <a:endParaRPr lang="fr-FR"/>
        </a:p>
      </dgm:t>
    </dgm:pt>
  </dgm:ptLst>
  <dgm:cxnLst>
    <dgm:cxn modelId="{D11B288B-CD95-44DE-BF01-10A67537FEE8}" srcId="{36D6E8E5-C5EF-42DE-8E91-6EA5AFC2F988}" destId="{FF25D2BB-47C8-4C4B-8D75-22F298ABF37A}" srcOrd="3" destOrd="0" parTransId="{B76CFDE4-8273-4678-850D-FBABB5A65B8C}" sibTransId="{E26D5986-7632-4D2F-8B5A-4B7ED6E2E04A}"/>
    <dgm:cxn modelId="{036E777C-D7F8-4B37-9C66-365B83396FBF}" type="presOf" srcId="{FF25D2BB-47C8-4C4B-8D75-22F298ABF37A}" destId="{03CF5ACD-0BF2-4BCA-970D-BFF7B3112303}" srcOrd="0" destOrd="0" presId="urn:microsoft.com/office/officeart/2005/8/layout/pList1"/>
    <dgm:cxn modelId="{A1FFE24E-55C8-40C1-99FE-73F733ECBE31}" type="presOf" srcId="{36D6E8E5-C5EF-42DE-8E91-6EA5AFC2F988}" destId="{051BB51C-48D7-41FE-AA2C-E3304A35DE84}" srcOrd="0" destOrd="0" presId="urn:microsoft.com/office/officeart/2005/8/layout/pList1"/>
    <dgm:cxn modelId="{6790705B-3CCF-4C22-B821-3844401A62F6}" type="presOf" srcId="{EDD4FC3E-7543-4693-9BF6-2648A1D8D378}" destId="{E03120B1-9B3E-48D7-8D8B-01059790D880}" srcOrd="0" destOrd="0" presId="urn:microsoft.com/office/officeart/2005/8/layout/pList1"/>
    <dgm:cxn modelId="{BBED9EE1-BD52-48A3-9D5F-AE1BBD937145}" srcId="{36D6E8E5-C5EF-42DE-8E91-6EA5AFC2F988}" destId="{EDD4FC3E-7543-4693-9BF6-2648A1D8D378}" srcOrd="2" destOrd="0" parTransId="{B265669E-B5BF-48E1-A106-0D95B10553A4}" sibTransId="{4CAE824E-CA75-4BC4-A19C-8DCEDF630F86}"/>
    <dgm:cxn modelId="{F6467256-6B41-4379-A4F9-66F96F8EAA92}" type="presOf" srcId="{D0A21BD1-F28E-4B67-ACF4-E0527606F1E7}" destId="{31159E5B-8562-49C8-8F8C-876A90DDFF10}" srcOrd="0" destOrd="0" presId="urn:microsoft.com/office/officeart/2005/8/layout/pList1"/>
    <dgm:cxn modelId="{26B14C9E-5FCA-4705-B7EE-8CB95729296F}" type="presOf" srcId="{92C9B7E5-7CAC-4A9E-9971-B029E0CAB075}" destId="{BC8A4A35-8B55-4F98-808B-CE3ED07ED42C}" srcOrd="0" destOrd="0" presId="urn:microsoft.com/office/officeart/2005/8/layout/pList1"/>
    <dgm:cxn modelId="{64442E2D-BB1C-470A-BDF9-D2229164684D}" srcId="{36D6E8E5-C5EF-42DE-8E91-6EA5AFC2F988}" destId="{4411A3CE-5A44-46E5-B375-6963B1F2806C}" srcOrd="1" destOrd="0" parTransId="{881D1A57-F88E-48E3-A5BB-E6D24B2EC404}" sibTransId="{D0A21BD1-F28E-4B67-ACF4-E0527606F1E7}"/>
    <dgm:cxn modelId="{276DD1C1-1601-4FB2-94D4-2C5FF2C8AD13}" type="presOf" srcId="{5F47F684-1F77-4080-BC61-88E20B9CEFB6}" destId="{916EA221-1495-4494-ADE9-0E09A0C6E906}" srcOrd="0" destOrd="0" presId="urn:microsoft.com/office/officeart/2005/8/layout/pList1"/>
    <dgm:cxn modelId="{DB199C6E-D6CB-4B81-B095-1F0BF4F42444}" type="presOf" srcId="{4411A3CE-5A44-46E5-B375-6963B1F2806C}" destId="{C5838546-1E41-4ECA-8F48-7B5DB7C99A4A}" srcOrd="0" destOrd="0" presId="urn:microsoft.com/office/officeart/2005/8/layout/pList1"/>
    <dgm:cxn modelId="{E463020B-9F63-419F-87DE-3805FDA9A825}" type="presOf" srcId="{4CAE824E-CA75-4BC4-A19C-8DCEDF630F86}" destId="{1F5020B1-DB99-48B4-8866-25E4AD37CFEB}" srcOrd="0" destOrd="0" presId="urn:microsoft.com/office/officeart/2005/8/layout/pList1"/>
    <dgm:cxn modelId="{E9D4CB02-4E46-43F1-BB29-957E2C78C428}" srcId="{36D6E8E5-C5EF-42DE-8E91-6EA5AFC2F988}" destId="{5F47F684-1F77-4080-BC61-88E20B9CEFB6}" srcOrd="0" destOrd="0" parTransId="{5FBC8DFF-29C7-4E20-A0F3-85032DEDF8E9}" sibTransId="{92C9B7E5-7CAC-4A9E-9971-B029E0CAB075}"/>
    <dgm:cxn modelId="{567D411B-34F3-4BEF-B3A8-2A0C084CC7BF}" type="presParOf" srcId="{051BB51C-48D7-41FE-AA2C-E3304A35DE84}" destId="{3C33A2AE-C49A-486F-AEC3-AF3E3736FC87}" srcOrd="0" destOrd="0" presId="urn:microsoft.com/office/officeart/2005/8/layout/pList1"/>
    <dgm:cxn modelId="{9F018502-3DC3-46C9-BBB7-F5AC7CD2CFDF}" type="presParOf" srcId="{3C33A2AE-C49A-486F-AEC3-AF3E3736FC87}" destId="{08B49A4C-D4B2-44D9-BD94-B453B279EEC8}" srcOrd="0" destOrd="0" presId="urn:microsoft.com/office/officeart/2005/8/layout/pList1"/>
    <dgm:cxn modelId="{9DEF7DD7-A5D3-406D-B1A9-15004A2DAAD4}" type="presParOf" srcId="{3C33A2AE-C49A-486F-AEC3-AF3E3736FC87}" destId="{916EA221-1495-4494-ADE9-0E09A0C6E906}" srcOrd="1" destOrd="0" presId="urn:microsoft.com/office/officeart/2005/8/layout/pList1"/>
    <dgm:cxn modelId="{138273C2-F68B-4C17-B8B5-B7479C9A583D}" type="presParOf" srcId="{051BB51C-48D7-41FE-AA2C-E3304A35DE84}" destId="{BC8A4A35-8B55-4F98-808B-CE3ED07ED42C}" srcOrd="1" destOrd="0" presId="urn:microsoft.com/office/officeart/2005/8/layout/pList1"/>
    <dgm:cxn modelId="{1CDA8F96-8F5E-42FA-83FC-36038DA97FEB}" type="presParOf" srcId="{051BB51C-48D7-41FE-AA2C-E3304A35DE84}" destId="{56D9B1B6-8351-497F-933F-723F3065C73E}" srcOrd="2" destOrd="0" presId="urn:microsoft.com/office/officeart/2005/8/layout/pList1"/>
    <dgm:cxn modelId="{CEA0C6D8-D503-4B5D-9151-F5402A1BF525}" type="presParOf" srcId="{56D9B1B6-8351-497F-933F-723F3065C73E}" destId="{3B78F44D-FCD2-4282-BE1B-99610078D25B}" srcOrd="0" destOrd="0" presId="urn:microsoft.com/office/officeart/2005/8/layout/pList1"/>
    <dgm:cxn modelId="{AD32153B-3264-4031-9E45-944845BDB747}" type="presParOf" srcId="{56D9B1B6-8351-497F-933F-723F3065C73E}" destId="{C5838546-1E41-4ECA-8F48-7B5DB7C99A4A}" srcOrd="1" destOrd="0" presId="urn:microsoft.com/office/officeart/2005/8/layout/pList1"/>
    <dgm:cxn modelId="{2E167949-5C83-40A8-91EE-63EC458552FB}" type="presParOf" srcId="{051BB51C-48D7-41FE-AA2C-E3304A35DE84}" destId="{31159E5B-8562-49C8-8F8C-876A90DDFF10}" srcOrd="3" destOrd="0" presId="urn:microsoft.com/office/officeart/2005/8/layout/pList1"/>
    <dgm:cxn modelId="{E6E8AFF9-F673-4508-9635-22490062306E}" type="presParOf" srcId="{051BB51C-48D7-41FE-AA2C-E3304A35DE84}" destId="{8EEA0076-3BFA-4605-A513-7F4AF9B48731}" srcOrd="4" destOrd="0" presId="urn:microsoft.com/office/officeart/2005/8/layout/pList1"/>
    <dgm:cxn modelId="{EF33FFC0-0204-41CD-91AC-44948A8641E1}" type="presParOf" srcId="{8EEA0076-3BFA-4605-A513-7F4AF9B48731}" destId="{CA23DA78-29F0-4C3A-AA89-D53CF354F51C}" srcOrd="0" destOrd="0" presId="urn:microsoft.com/office/officeart/2005/8/layout/pList1"/>
    <dgm:cxn modelId="{E24AA7E7-382F-460B-A60D-42B48D676D44}" type="presParOf" srcId="{8EEA0076-3BFA-4605-A513-7F4AF9B48731}" destId="{E03120B1-9B3E-48D7-8D8B-01059790D880}" srcOrd="1" destOrd="0" presId="urn:microsoft.com/office/officeart/2005/8/layout/pList1"/>
    <dgm:cxn modelId="{2E1FA034-E1F7-4381-9C01-A83F7E015F4F}" type="presParOf" srcId="{051BB51C-48D7-41FE-AA2C-E3304A35DE84}" destId="{1F5020B1-DB99-48B4-8866-25E4AD37CFEB}" srcOrd="5" destOrd="0" presId="urn:microsoft.com/office/officeart/2005/8/layout/pList1"/>
    <dgm:cxn modelId="{F0107325-9101-4222-ADD4-D47550E32EEC}" type="presParOf" srcId="{051BB51C-48D7-41FE-AA2C-E3304A35DE84}" destId="{66995E75-3094-438D-B414-6765A75AB901}" srcOrd="6" destOrd="0" presId="urn:microsoft.com/office/officeart/2005/8/layout/pList1"/>
    <dgm:cxn modelId="{E504C0B3-DCC8-40D1-90C9-ACE6A0FEB155}" type="presParOf" srcId="{66995E75-3094-438D-B414-6765A75AB901}" destId="{901CB130-0263-40A0-B687-9615A3AAF1E2}" srcOrd="0" destOrd="0" presId="urn:microsoft.com/office/officeart/2005/8/layout/pList1"/>
    <dgm:cxn modelId="{444B5835-55E6-40EB-8636-A4AEEC9ACE2D}" type="presParOf" srcId="{66995E75-3094-438D-B414-6765A75AB901}" destId="{03CF5ACD-0BF2-4BCA-970D-BFF7B3112303}"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E7B775-7F1F-461D-A22D-6B51EC7BA427}" type="datetimeFigureOut">
              <a:rPr lang="fr-FR" smtClean="0"/>
              <a:pPr/>
              <a:t>12/12/2019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0C2755-E493-47E9-AD80-5748A54484A6}" type="slidenum">
              <a:rPr lang="fr-FR" smtClean="0"/>
              <a:pPr/>
              <a:t>‹N°›</a:t>
            </a:fld>
            <a:endParaRPr lang="fr-FR"/>
          </a:p>
        </p:txBody>
      </p:sp>
    </p:spTree>
    <p:extLst>
      <p:ext uri="{BB962C8B-B14F-4D97-AF65-F5344CB8AC3E}">
        <p14:creationId xmlns:p14="http://schemas.microsoft.com/office/powerpoint/2010/main" val="2452946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33557A6-19D7-4D6F-963E-AD277F3FF5B2}" type="slidenum">
              <a:rPr lang="fr-FR" smtClean="0"/>
              <a:pPr/>
              <a:t>1</a:t>
            </a:fld>
            <a:endParaRPr lang="fr-FR"/>
          </a:p>
        </p:txBody>
      </p:sp>
    </p:spTree>
    <p:extLst>
      <p:ext uri="{BB962C8B-B14F-4D97-AF65-F5344CB8AC3E}">
        <p14:creationId xmlns:p14="http://schemas.microsoft.com/office/powerpoint/2010/main" val="2861624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w="9525"/>
        </p:spPr>
        <p:txBody>
          <a:bodyPr/>
          <a:lstStyle/>
          <a:p>
            <a:pPr eaLnBrk="1" hangingPunct="1"/>
            <a:endParaRPr lang="fr-FR" smtClean="0">
              <a:latin typeface="Arial" pitchFamily="34" charset="0"/>
              <a:ea typeface="ヒラギノ角ゴ Pro W3" pitchFamily="1" charset="-128"/>
            </a:endParaRPr>
          </a:p>
        </p:txBody>
      </p:sp>
      <p:sp>
        <p:nvSpPr>
          <p:cNvPr id="44035" name="Slide Number Placeholder 3"/>
          <p:cNvSpPr>
            <a:spLocks noGrp="1"/>
          </p:cNvSpPr>
          <p:nvPr>
            <p:ph type="sldNum" sz="quarter" idx="5"/>
          </p:nvPr>
        </p:nvSpPr>
        <p:spPr>
          <a:noFill/>
        </p:spPr>
        <p:txBody>
          <a:bodyPr/>
          <a:lstStyle/>
          <a:p>
            <a:fld id="{2E14BABC-8462-4E5D-BD93-1EB597890D29}" type="slidenum">
              <a:rPr lang="en-US"/>
              <a:pPr/>
              <a:t>6</a:t>
            </a:fld>
            <a:endParaRPr lang="en-US"/>
          </a:p>
        </p:txBody>
      </p:sp>
    </p:spTree>
    <p:extLst>
      <p:ext uri="{BB962C8B-B14F-4D97-AF65-F5344CB8AC3E}">
        <p14:creationId xmlns:p14="http://schemas.microsoft.com/office/powerpoint/2010/main" val="3242812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316" name="Slide Number Placeholder 3"/>
          <p:cNvSpPr>
            <a:spLocks noGrp="1"/>
          </p:cNvSpPr>
          <p:nvPr>
            <p:ph type="sldNum" sz="quarter" idx="5"/>
          </p:nvPr>
        </p:nvSpPr>
        <p:spPr bwMode="auto">
          <a:noFill/>
          <a:ln>
            <a:miter lim="800000"/>
            <a:headEnd/>
            <a:tailEnd/>
          </a:ln>
        </p:spPr>
        <p:txBody>
          <a:bodyPr/>
          <a:lstStyle/>
          <a:p>
            <a:fld id="{60ECE1DA-2B71-4359-9139-86C96035DF49}" type="slidenum">
              <a:rPr lang="en-GB">
                <a:latin typeface="Arial" charset="0"/>
              </a:rPr>
              <a:pPr/>
              <a:t>24</a:t>
            </a:fld>
            <a:endParaRPr lang="en-GB">
              <a:latin typeface="Arial" charset="0"/>
            </a:endParaRPr>
          </a:p>
        </p:txBody>
      </p:sp>
    </p:spTree>
    <p:extLst>
      <p:ext uri="{BB962C8B-B14F-4D97-AF65-F5344CB8AC3E}">
        <p14:creationId xmlns:p14="http://schemas.microsoft.com/office/powerpoint/2010/main" val="2949636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a:ln/>
        </p:spPr>
      </p:sp>
      <p:sp>
        <p:nvSpPr>
          <p:cNvPr id="4198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
        <p:nvSpPr>
          <p:cNvPr id="4198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fld id="{E096943E-10BC-4DBE-ABC4-E1BD380DD0BE}" type="slidenum">
              <a:rPr lang="fr-FR" altLang="fr-FR" sz="1200" smtClean="0"/>
              <a:pPr eaLnBrk="1" hangingPunct="1"/>
              <a:t>44</a:t>
            </a:fld>
            <a:endParaRPr lang="fr-FR" altLang="fr-FR" sz="1200" smtClean="0"/>
          </a:p>
        </p:txBody>
      </p:sp>
    </p:spTree>
    <p:extLst>
      <p:ext uri="{BB962C8B-B14F-4D97-AF65-F5344CB8AC3E}">
        <p14:creationId xmlns:p14="http://schemas.microsoft.com/office/powerpoint/2010/main" val="1129837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a:ln/>
        </p:spPr>
      </p:sp>
      <p:sp>
        <p:nvSpPr>
          <p:cNvPr id="4301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
        <p:nvSpPr>
          <p:cNvPr id="4301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fld id="{1F752D40-BFA6-4EE0-8BD0-ACF9F7945E9F}" type="slidenum">
              <a:rPr lang="fr-FR" altLang="fr-FR" sz="1200" smtClean="0"/>
              <a:pPr eaLnBrk="1" hangingPunct="1"/>
              <a:t>45</a:t>
            </a:fld>
            <a:endParaRPr lang="fr-FR" altLang="fr-FR" sz="1200" smtClean="0"/>
          </a:p>
        </p:txBody>
      </p:sp>
    </p:spTree>
    <p:extLst>
      <p:ext uri="{BB962C8B-B14F-4D97-AF65-F5344CB8AC3E}">
        <p14:creationId xmlns:p14="http://schemas.microsoft.com/office/powerpoint/2010/main" val="4252650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a:ln/>
        </p:spPr>
      </p:sp>
      <p:sp>
        <p:nvSpPr>
          <p:cNvPr id="4403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
        <p:nvSpPr>
          <p:cNvPr id="4403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fld id="{21A1789E-E234-4559-802C-2A9CAB7F4D97}" type="slidenum">
              <a:rPr lang="fr-FR" altLang="fr-FR" sz="1200" smtClean="0"/>
              <a:pPr eaLnBrk="1" hangingPunct="1"/>
              <a:t>46</a:t>
            </a:fld>
            <a:endParaRPr lang="fr-FR" altLang="fr-FR" sz="1200" smtClean="0"/>
          </a:p>
        </p:txBody>
      </p:sp>
    </p:spTree>
    <p:extLst>
      <p:ext uri="{BB962C8B-B14F-4D97-AF65-F5344CB8AC3E}">
        <p14:creationId xmlns:p14="http://schemas.microsoft.com/office/powerpoint/2010/main" val="2329642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a:ln/>
        </p:spPr>
      </p:sp>
      <p:sp>
        <p:nvSpPr>
          <p:cNvPr id="450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
        <p:nvSpPr>
          <p:cNvPr id="4506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fld id="{8A47D60E-D21D-4740-B03B-7D25AED61948}" type="slidenum">
              <a:rPr lang="fr-FR" altLang="fr-FR" sz="1200" smtClean="0"/>
              <a:pPr eaLnBrk="1" hangingPunct="1"/>
              <a:t>47</a:t>
            </a:fld>
            <a:endParaRPr lang="fr-FR" altLang="fr-FR" sz="1200" smtClean="0"/>
          </a:p>
        </p:txBody>
      </p:sp>
    </p:spTree>
    <p:extLst>
      <p:ext uri="{BB962C8B-B14F-4D97-AF65-F5344CB8AC3E}">
        <p14:creationId xmlns:p14="http://schemas.microsoft.com/office/powerpoint/2010/main" val="1607655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a:ln/>
        </p:spPr>
      </p:sp>
      <p:sp>
        <p:nvSpPr>
          <p:cNvPr id="4608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
        <p:nvSpPr>
          <p:cNvPr id="4608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fld id="{EF3A8E1B-7D7B-4495-9BD8-56A56A4EBB03}" type="slidenum">
              <a:rPr lang="fr-FR" altLang="fr-FR" sz="1200" smtClean="0"/>
              <a:pPr eaLnBrk="1" hangingPunct="1"/>
              <a:t>49</a:t>
            </a:fld>
            <a:endParaRPr lang="fr-FR" altLang="fr-FR" sz="1200" smtClean="0"/>
          </a:p>
        </p:txBody>
      </p:sp>
    </p:spTree>
    <p:extLst>
      <p:ext uri="{BB962C8B-B14F-4D97-AF65-F5344CB8AC3E}">
        <p14:creationId xmlns:p14="http://schemas.microsoft.com/office/powerpoint/2010/main" val="2709429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a:ln/>
        </p:spPr>
      </p:sp>
      <p:sp>
        <p:nvSpPr>
          <p:cNvPr id="4710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
        <p:nvSpPr>
          <p:cNvPr id="4710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fld id="{08D218D3-7B37-421C-9850-C294B645108E}" type="slidenum">
              <a:rPr lang="fr-FR" altLang="fr-FR" sz="1200" smtClean="0"/>
              <a:pPr eaLnBrk="1" hangingPunct="1"/>
              <a:t>50</a:t>
            </a:fld>
            <a:endParaRPr lang="fr-FR" altLang="fr-FR" sz="1200" smtClean="0"/>
          </a:p>
        </p:txBody>
      </p:sp>
    </p:spTree>
    <p:extLst>
      <p:ext uri="{BB962C8B-B14F-4D97-AF65-F5344CB8AC3E}">
        <p14:creationId xmlns:p14="http://schemas.microsoft.com/office/powerpoint/2010/main" val="3131518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602AA09B-F1A7-484B-ABCD-0048A9B1C2FA}" type="datetime1">
              <a:rPr lang="fr-FR" smtClean="0"/>
              <a:pPr/>
              <a:t>12/12/2019</a:t>
            </a:fld>
            <a:endParaRPr lang="fr-F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r>
              <a:rPr lang="ar-TN" smtClean="0"/>
              <a:t>النفاذ إلى المعلومة</a:t>
            </a:r>
            <a:endParaRPr lang="fr-F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4F2E99F6-6F0B-44DE-A0C1-4CBCA1455D93}"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80670F1-480F-4B36-8B74-D1493FC623E9}" type="datetime1">
              <a:rPr lang="fr-FR" smtClean="0"/>
              <a:pPr/>
              <a:t>12/12/2019</a:t>
            </a:fld>
            <a:endParaRPr lang="fr-FR"/>
          </a:p>
        </p:txBody>
      </p:sp>
      <p:sp>
        <p:nvSpPr>
          <p:cNvPr id="5" name="Espace réservé du pied de page 4"/>
          <p:cNvSpPr>
            <a:spLocks noGrp="1"/>
          </p:cNvSpPr>
          <p:nvPr>
            <p:ph type="ftr" sz="quarter" idx="11"/>
          </p:nvPr>
        </p:nvSpPr>
        <p:spPr/>
        <p:txBody>
          <a:bodyPr/>
          <a:lstStyle/>
          <a:p>
            <a:r>
              <a:rPr lang="ar-TN" smtClean="0"/>
              <a:t>النفاذ إلى المعلومة</a:t>
            </a:r>
            <a:endParaRPr lang="fr-FR"/>
          </a:p>
        </p:txBody>
      </p:sp>
      <p:sp>
        <p:nvSpPr>
          <p:cNvPr id="6" name="Espace réservé du numéro de diapositive 5"/>
          <p:cNvSpPr>
            <a:spLocks noGrp="1"/>
          </p:cNvSpPr>
          <p:nvPr>
            <p:ph type="sldNum" sz="quarter" idx="12"/>
          </p:nvPr>
        </p:nvSpPr>
        <p:spPr/>
        <p:txBody>
          <a:bodyPr/>
          <a:lstStyle/>
          <a:p>
            <a:fld id="{4F2E99F6-6F0B-44DE-A0C1-4CBCA1455D9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E9665E8-554C-409C-87DE-919F88053E22}" type="datetime1">
              <a:rPr lang="fr-FR" smtClean="0"/>
              <a:pPr/>
              <a:t>12/12/2019</a:t>
            </a:fld>
            <a:endParaRPr lang="fr-FR"/>
          </a:p>
        </p:txBody>
      </p:sp>
      <p:sp>
        <p:nvSpPr>
          <p:cNvPr id="5" name="Espace réservé du pied de page 4"/>
          <p:cNvSpPr>
            <a:spLocks noGrp="1"/>
          </p:cNvSpPr>
          <p:nvPr>
            <p:ph type="ftr" sz="quarter" idx="11"/>
          </p:nvPr>
        </p:nvSpPr>
        <p:spPr/>
        <p:txBody>
          <a:bodyPr/>
          <a:lstStyle/>
          <a:p>
            <a:r>
              <a:rPr lang="ar-TN" smtClean="0"/>
              <a:t>النفاذ إلى المعلومة</a:t>
            </a:r>
            <a:endParaRPr lang="fr-FR"/>
          </a:p>
        </p:txBody>
      </p:sp>
      <p:sp>
        <p:nvSpPr>
          <p:cNvPr id="6" name="Espace réservé du numéro de diapositive 5"/>
          <p:cNvSpPr>
            <a:spLocks noGrp="1"/>
          </p:cNvSpPr>
          <p:nvPr>
            <p:ph type="sldNum" sz="quarter" idx="12"/>
          </p:nvPr>
        </p:nvSpPr>
        <p:spPr/>
        <p:txBody>
          <a:bodyPr/>
          <a:lstStyle/>
          <a:p>
            <a:fld id="{4F2E99F6-6F0B-44DE-A0C1-4CBCA1455D93}"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70A8DEC4-D519-4F9B-82D8-BC398CEB4ADA}" type="datetime1">
              <a:rPr lang="fr-FR" smtClean="0"/>
              <a:pPr/>
              <a:t>12/12/2019</a:t>
            </a:fld>
            <a:endParaRPr lang="fr-FR"/>
          </a:p>
        </p:txBody>
      </p:sp>
      <p:sp>
        <p:nvSpPr>
          <p:cNvPr id="9" name="Espace réservé du numéro de diapositive 8"/>
          <p:cNvSpPr>
            <a:spLocks noGrp="1"/>
          </p:cNvSpPr>
          <p:nvPr>
            <p:ph type="sldNum" sz="quarter" idx="15"/>
          </p:nvPr>
        </p:nvSpPr>
        <p:spPr/>
        <p:txBody>
          <a:bodyPr rtlCol="0"/>
          <a:lstStyle/>
          <a:p>
            <a:fld id="{4F2E99F6-6F0B-44DE-A0C1-4CBCA1455D93}" type="slidenum">
              <a:rPr lang="fr-FR" smtClean="0"/>
              <a:pPr/>
              <a:t>‹N°›</a:t>
            </a:fld>
            <a:endParaRPr lang="fr-FR"/>
          </a:p>
        </p:txBody>
      </p:sp>
      <p:sp>
        <p:nvSpPr>
          <p:cNvPr id="10" name="Espace réservé du pied de page 9"/>
          <p:cNvSpPr>
            <a:spLocks noGrp="1"/>
          </p:cNvSpPr>
          <p:nvPr>
            <p:ph type="ftr" sz="quarter" idx="16"/>
          </p:nvPr>
        </p:nvSpPr>
        <p:spPr/>
        <p:txBody>
          <a:bodyPr rtlCol="0"/>
          <a:lstStyle/>
          <a:p>
            <a:r>
              <a:rPr lang="ar-TN" smtClean="0"/>
              <a:t>النفاذ إلى المعلومة</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709E781B-60E2-43AD-8DB8-0FEC9525D43F}" type="datetime1">
              <a:rPr lang="fr-FR" smtClean="0"/>
              <a:pPr/>
              <a:t>12/12/2019</a:t>
            </a:fld>
            <a:endParaRPr lang="fr-F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r>
              <a:rPr lang="ar-TN" smtClean="0"/>
              <a:t>النفاذ إلى المعلومة</a:t>
            </a:r>
            <a:endParaRPr lang="fr-F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4F2E99F6-6F0B-44DE-A0C1-4CBCA1455D93}"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740A51FC-36AB-4018-AE18-A805A0250AD5}" type="datetime1">
              <a:rPr lang="fr-FR" smtClean="0"/>
              <a:pPr/>
              <a:t>12/12/2019</a:t>
            </a:fld>
            <a:endParaRPr lang="fr-FR"/>
          </a:p>
        </p:txBody>
      </p:sp>
      <p:sp>
        <p:nvSpPr>
          <p:cNvPr id="6" name="Espace réservé du pied de page 5"/>
          <p:cNvSpPr>
            <a:spLocks noGrp="1"/>
          </p:cNvSpPr>
          <p:nvPr>
            <p:ph type="ftr" sz="quarter" idx="11"/>
          </p:nvPr>
        </p:nvSpPr>
        <p:spPr/>
        <p:txBody>
          <a:bodyPr/>
          <a:lstStyle/>
          <a:p>
            <a:r>
              <a:rPr lang="ar-TN" smtClean="0"/>
              <a:t>النفاذ إلى المعلومة</a:t>
            </a:r>
            <a:endParaRPr lang="fr-FR"/>
          </a:p>
        </p:txBody>
      </p:sp>
      <p:sp>
        <p:nvSpPr>
          <p:cNvPr id="7" name="Espace réservé du numéro de diapositive 6"/>
          <p:cNvSpPr>
            <a:spLocks noGrp="1"/>
          </p:cNvSpPr>
          <p:nvPr>
            <p:ph type="sldNum" sz="quarter" idx="12"/>
          </p:nvPr>
        </p:nvSpPr>
        <p:spPr/>
        <p:txBody>
          <a:bodyPr/>
          <a:lstStyle/>
          <a:p>
            <a:fld id="{4F2E99F6-6F0B-44DE-A0C1-4CBCA1455D93}" type="slidenum">
              <a:rPr lang="fr-FR" smtClean="0"/>
              <a:pPr/>
              <a:t>‹N°›</a:t>
            </a:fld>
            <a:endParaRPr lang="fr-FR"/>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F6F15AA9-325D-43A1-806E-DE5005E694D3}" type="datetime1">
              <a:rPr lang="fr-FR" smtClean="0"/>
              <a:pPr/>
              <a:t>12/12/2019</a:t>
            </a:fld>
            <a:endParaRPr lang="fr-FR"/>
          </a:p>
        </p:txBody>
      </p:sp>
      <p:sp>
        <p:nvSpPr>
          <p:cNvPr id="8" name="Espace réservé du pied de page 7"/>
          <p:cNvSpPr>
            <a:spLocks noGrp="1"/>
          </p:cNvSpPr>
          <p:nvPr>
            <p:ph type="ftr" sz="quarter" idx="11"/>
          </p:nvPr>
        </p:nvSpPr>
        <p:spPr/>
        <p:txBody>
          <a:bodyPr/>
          <a:lstStyle/>
          <a:p>
            <a:r>
              <a:rPr lang="ar-TN" smtClean="0"/>
              <a:t>النفاذ إلى المعلومة</a:t>
            </a:r>
            <a:endParaRPr lang="fr-FR"/>
          </a:p>
        </p:txBody>
      </p:sp>
      <p:sp>
        <p:nvSpPr>
          <p:cNvPr id="9" name="Espace réservé du numéro de diapositive 8"/>
          <p:cNvSpPr>
            <a:spLocks noGrp="1"/>
          </p:cNvSpPr>
          <p:nvPr>
            <p:ph type="sldNum" sz="quarter" idx="12"/>
          </p:nvPr>
        </p:nvSpPr>
        <p:spPr/>
        <p:txBody>
          <a:bodyPr/>
          <a:lstStyle/>
          <a:p>
            <a:fld id="{4F2E99F6-6F0B-44DE-A0C1-4CBCA1455D93}" type="slidenum">
              <a:rPr lang="fr-FR" smtClean="0"/>
              <a:pPr/>
              <a:t>‹N°›</a:t>
            </a:fld>
            <a:endParaRPr lang="fr-FR"/>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1768E57E-7F22-4254-A3B8-5C85DD898948}" type="datetime1">
              <a:rPr lang="fr-FR" smtClean="0"/>
              <a:pPr/>
              <a:t>12/12/2019</a:t>
            </a:fld>
            <a:endParaRPr lang="fr-FR"/>
          </a:p>
        </p:txBody>
      </p:sp>
      <p:sp>
        <p:nvSpPr>
          <p:cNvPr id="7" name="Espace réservé du numéro de diapositive 6"/>
          <p:cNvSpPr>
            <a:spLocks noGrp="1"/>
          </p:cNvSpPr>
          <p:nvPr>
            <p:ph type="sldNum" sz="quarter" idx="11"/>
          </p:nvPr>
        </p:nvSpPr>
        <p:spPr/>
        <p:txBody>
          <a:bodyPr rtlCol="0"/>
          <a:lstStyle/>
          <a:p>
            <a:fld id="{4F2E99F6-6F0B-44DE-A0C1-4CBCA1455D93}" type="slidenum">
              <a:rPr lang="fr-FR" smtClean="0"/>
              <a:pPr/>
              <a:t>‹N°›</a:t>
            </a:fld>
            <a:endParaRPr lang="fr-FR"/>
          </a:p>
        </p:txBody>
      </p:sp>
      <p:sp>
        <p:nvSpPr>
          <p:cNvPr id="8" name="Espace réservé du pied de page 7"/>
          <p:cNvSpPr>
            <a:spLocks noGrp="1"/>
          </p:cNvSpPr>
          <p:nvPr>
            <p:ph type="ftr" sz="quarter" idx="12"/>
          </p:nvPr>
        </p:nvSpPr>
        <p:spPr/>
        <p:txBody>
          <a:bodyPr rtlCol="0"/>
          <a:lstStyle/>
          <a:p>
            <a:r>
              <a:rPr lang="ar-TN" smtClean="0"/>
              <a:t>النفاذ إلى المعلومة</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71815BD-E482-41F6-B0D3-AEF58BA3898C}" type="datetime1">
              <a:rPr lang="fr-FR" smtClean="0"/>
              <a:pPr/>
              <a:t>12/12/2019</a:t>
            </a:fld>
            <a:endParaRPr lang="fr-FR"/>
          </a:p>
        </p:txBody>
      </p:sp>
      <p:sp>
        <p:nvSpPr>
          <p:cNvPr id="3" name="Espace réservé du pied de page 2"/>
          <p:cNvSpPr>
            <a:spLocks noGrp="1"/>
          </p:cNvSpPr>
          <p:nvPr>
            <p:ph type="ftr" sz="quarter" idx="11"/>
          </p:nvPr>
        </p:nvSpPr>
        <p:spPr/>
        <p:txBody>
          <a:bodyPr/>
          <a:lstStyle/>
          <a:p>
            <a:r>
              <a:rPr lang="ar-TN" smtClean="0"/>
              <a:t>النفاذ إلى المعلومة</a:t>
            </a:r>
            <a:endParaRPr lang="fr-FR"/>
          </a:p>
        </p:txBody>
      </p:sp>
      <p:sp>
        <p:nvSpPr>
          <p:cNvPr id="4" name="Espace réservé du numéro de diapositive 3"/>
          <p:cNvSpPr>
            <a:spLocks noGrp="1"/>
          </p:cNvSpPr>
          <p:nvPr>
            <p:ph type="sldNum" sz="quarter" idx="12"/>
          </p:nvPr>
        </p:nvSpPr>
        <p:spPr/>
        <p:txBody>
          <a:bodyPr/>
          <a:lstStyle/>
          <a:p>
            <a:fld id="{4F2E99F6-6F0B-44DE-A0C1-4CBCA1455D93}"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4B24DD8B-535D-4208-9D03-328B03BD7E51}" type="datetime1">
              <a:rPr lang="fr-FR" smtClean="0"/>
              <a:pPr/>
              <a:t>12/12/2019</a:t>
            </a:fld>
            <a:endParaRPr lang="fr-FR"/>
          </a:p>
        </p:txBody>
      </p:sp>
      <p:sp>
        <p:nvSpPr>
          <p:cNvPr id="22" name="Espace réservé du numéro de diapositive 21"/>
          <p:cNvSpPr>
            <a:spLocks noGrp="1"/>
          </p:cNvSpPr>
          <p:nvPr>
            <p:ph type="sldNum" sz="quarter" idx="15"/>
          </p:nvPr>
        </p:nvSpPr>
        <p:spPr/>
        <p:txBody>
          <a:bodyPr rtlCol="0"/>
          <a:lstStyle/>
          <a:p>
            <a:fld id="{4F2E99F6-6F0B-44DE-A0C1-4CBCA1455D93}" type="slidenum">
              <a:rPr lang="fr-FR" smtClean="0"/>
              <a:pPr/>
              <a:t>‹N°›</a:t>
            </a:fld>
            <a:endParaRPr lang="fr-FR"/>
          </a:p>
        </p:txBody>
      </p:sp>
      <p:sp>
        <p:nvSpPr>
          <p:cNvPr id="23" name="Espace réservé du pied de page 22"/>
          <p:cNvSpPr>
            <a:spLocks noGrp="1"/>
          </p:cNvSpPr>
          <p:nvPr>
            <p:ph type="ftr" sz="quarter" idx="16"/>
          </p:nvPr>
        </p:nvSpPr>
        <p:spPr/>
        <p:txBody>
          <a:bodyPr rtlCol="0"/>
          <a:lstStyle/>
          <a:p>
            <a:r>
              <a:rPr lang="ar-TN" smtClean="0"/>
              <a:t>النفاذ إلى المعلومة</a:t>
            </a:r>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3A2BE5A7-AAEC-49A9-9519-6474CDD79453}" type="datetime1">
              <a:rPr lang="fr-FR" smtClean="0"/>
              <a:pPr/>
              <a:t>12/12/2019</a:t>
            </a:fld>
            <a:endParaRPr lang="fr-FR"/>
          </a:p>
        </p:txBody>
      </p:sp>
      <p:sp>
        <p:nvSpPr>
          <p:cNvPr id="18" name="Espace réservé du numéro de diapositive 17"/>
          <p:cNvSpPr>
            <a:spLocks noGrp="1"/>
          </p:cNvSpPr>
          <p:nvPr>
            <p:ph type="sldNum" sz="quarter" idx="11"/>
          </p:nvPr>
        </p:nvSpPr>
        <p:spPr/>
        <p:txBody>
          <a:bodyPr rtlCol="0"/>
          <a:lstStyle/>
          <a:p>
            <a:fld id="{4F2E99F6-6F0B-44DE-A0C1-4CBCA1455D93}" type="slidenum">
              <a:rPr lang="fr-FR" smtClean="0"/>
              <a:pPr/>
              <a:t>‹N°›</a:t>
            </a:fld>
            <a:endParaRPr lang="fr-FR"/>
          </a:p>
        </p:txBody>
      </p:sp>
      <p:sp>
        <p:nvSpPr>
          <p:cNvPr id="21" name="Espace réservé du pied de page 20"/>
          <p:cNvSpPr>
            <a:spLocks noGrp="1"/>
          </p:cNvSpPr>
          <p:nvPr>
            <p:ph type="ftr" sz="quarter" idx="12"/>
          </p:nvPr>
        </p:nvSpPr>
        <p:spPr/>
        <p:txBody>
          <a:bodyPr rtlCol="0"/>
          <a:lstStyle/>
          <a:p>
            <a:r>
              <a:rPr lang="ar-TN" smtClean="0"/>
              <a:t>النفاذ إلى المعلومة</a:t>
            </a: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19178E9-40FB-4A4F-BB6F-50DB33125EC4}" type="datetime1">
              <a:rPr lang="fr-FR" smtClean="0"/>
              <a:pPr/>
              <a:t>12/12/2019</a:t>
            </a:fld>
            <a:endParaRPr lang="fr-F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ar-TN" smtClean="0"/>
              <a:t>النفاذ إلى المعلومة</a:t>
            </a:r>
            <a:endParaRPr lang="fr-F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F2E99F6-6F0B-44DE-A0C1-4CBCA1455D9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images.google.dk/imgres?imgurl=http://www.thepublicinterest.com/images/TPI_headlogo.jpg&amp;imgrefurl=http://www.thepublicinterest.com/&amp;h=300&amp;w=620&amp;sz=34&amp;hl=da&amp;start=10&amp;usg=__FDFwHJz5Dtrj7KNcc7sm8aCXXpw=&amp;tbnid=lI6yly4iS8NC-M:&amp;tbnh=66&amp;tbnw=136&amp;prev=/images?q=public+interest&amp;gbv=2&amp;hl=da&amp;sa=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hyperlink" Target="mailto:rim.garnaoui@pm.gov.t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2267744" y="2132856"/>
            <a:ext cx="5929338" cy="1008112"/>
          </a:xfrm>
        </p:spPr>
        <p:txBody>
          <a:bodyPr>
            <a:normAutofit/>
          </a:bodyPr>
          <a:lstStyle/>
          <a:p>
            <a:pPr algn="ctr" rtl="1"/>
            <a:r>
              <a:rPr lang="ar-SA" dirty="0" smtClean="0">
                <a:solidFill>
                  <a:srgbClr val="FF0000"/>
                </a:solidFill>
              </a:rPr>
              <a:t> </a:t>
            </a:r>
            <a:r>
              <a:rPr lang="ar-SA" dirty="0">
                <a:solidFill>
                  <a:srgbClr val="00B050"/>
                </a:solidFill>
              </a:rPr>
              <a:t> </a:t>
            </a:r>
            <a:r>
              <a:rPr lang="ar-TN" dirty="0">
                <a:solidFill>
                  <a:srgbClr val="00B050"/>
                </a:solidFill>
              </a:rPr>
              <a:t>الحق </a:t>
            </a:r>
            <a:r>
              <a:rPr lang="ar-TN" dirty="0" smtClean="0">
                <a:solidFill>
                  <a:srgbClr val="00B050"/>
                </a:solidFill>
              </a:rPr>
              <a:t>في النفاذ إلى المعلومة</a:t>
            </a:r>
            <a:r>
              <a:rPr lang="fr-FR" dirty="0" smtClean="0">
                <a:solidFill>
                  <a:srgbClr val="00B050"/>
                </a:solidFill>
              </a:rPr>
              <a:t> </a:t>
            </a:r>
            <a:endParaRPr lang="fr-FR" dirty="0">
              <a:solidFill>
                <a:srgbClr val="00B050"/>
              </a:solidFill>
            </a:endParaRPr>
          </a:p>
        </p:txBody>
      </p:sp>
      <p:sp>
        <p:nvSpPr>
          <p:cNvPr id="3" name="ZoneTexte 2"/>
          <p:cNvSpPr txBox="1"/>
          <p:nvPr/>
        </p:nvSpPr>
        <p:spPr>
          <a:xfrm>
            <a:off x="824640" y="332656"/>
            <a:ext cx="8286808" cy="1292662"/>
          </a:xfrm>
          <a:prstGeom prst="rect">
            <a:avLst/>
          </a:prstGeom>
          <a:noFill/>
        </p:spPr>
        <p:txBody>
          <a:bodyPr wrap="square" rtlCol="0">
            <a:spAutoFit/>
          </a:bodyPr>
          <a:lstStyle/>
          <a:p>
            <a:pPr algn="ctr" rtl="1"/>
            <a:endParaRPr lang="fr-FR" b="1" dirty="0" smtClean="0"/>
          </a:p>
          <a:p>
            <a:pPr algn="ctr" rtl="1"/>
            <a:r>
              <a:rPr lang="ar-SA" sz="2400" b="1" dirty="0" smtClean="0">
                <a:solidFill>
                  <a:schemeClr val="tx2"/>
                </a:solidFill>
              </a:rPr>
              <a:t>مركز الإعلام والتكوين والدراسات والتوثيق حول الجمعيات </a:t>
            </a:r>
            <a:r>
              <a:rPr lang="ar-TN" sz="2400" b="1" dirty="0" smtClean="0">
                <a:solidFill>
                  <a:schemeClr val="tx2"/>
                </a:solidFill>
              </a:rPr>
              <a:t>"</a:t>
            </a:r>
            <a:r>
              <a:rPr lang="ar-SA" sz="2400" b="1" dirty="0" smtClean="0">
                <a:solidFill>
                  <a:schemeClr val="tx2"/>
                </a:solidFill>
              </a:rPr>
              <a:t>إفادة</a:t>
            </a:r>
            <a:r>
              <a:rPr lang="ar-TN" sz="2400" b="1" dirty="0" smtClean="0">
                <a:solidFill>
                  <a:schemeClr val="tx2"/>
                </a:solidFill>
              </a:rPr>
              <a:t>"</a:t>
            </a:r>
            <a:endParaRPr lang="ar-SA" sz="2400" b="1" dirty="0" smtClean="0">
              <a:solidFill>
                <a:schemeClr val="tx2"/>
              </a:solidFill>
            </a:endParaRPr>
          </a:p>
          <a:p>
            <a:pPr algn="ctr" rtl="1"/>
            <a:r>
              <a:rPr lang="ar-SA" b="1" dirty="0" smtClean="0"/>
              <a:t>دورة تكوينية لفائدة</a:t>
            </a:r>
            <a:r>
              <a:rPr lang="fr-FR" b="1" dirty="0" smtClean="0"/>
              <a:t> </a:t>
            </a:r>
            <a:r>
              <a:rPr lang="ar-SA" b="1" dirty="0" smtClean="0"/>
              <a:t> الجمعيات</a:t>
            </a:r>
          </a:p>
          <a:p>
            <a:pPr algn="ctr" rtl="1"/>
            <a:r>
              <a:rPr lang="ar-SA" b="1" dirty="0" smtClean="0"/>
              <a:t>1</a:t>
            </a:r>
            <a:r>
              <a:rPr lang="ar-TN" b="1" dirty="0" smtClean="0"/>
              <a:t>0</a:t>
            </a:r>
            <a:r>
              <a:rPr lang="ar-SA" b="1" dirty="0" smtClean="0"/>
              <a:t> </a:t>
            </a:r>
            <a:r>
              <a:rPr lang="ar-TN" b="1" dirty="0" smtClean="0"/>
              <a:t>ديسمبر</a:t>
            </a:r>
            <a:r>
              <a:rPr lang="ar-SA" b="1" dirty="0" smtClean="0"/>
              <a:t> 201</a:t>
            </a:r>
            <a:r>
              <a:rPr lang="ar-TN" b="1" dirty="0" smtClean="0"/>
              <a:t>9</a:t>
            </a:r>
            <a:endParaRPr lang="fr-FR" b="1" dirty="0"/>
          </a:p>
        </p:txBody>
      </p:sp>
      <p:sp>
        <p:nvSpPr>
          <p:cNvPr id="6" name="ZoneTexte 5"/>
          <p:cNvSpPr txBox="1"/>
          <p:nvPr/>
        </p:nvSpPr>
        <p:spPr>
          <a:xfrm>
            <a:off x="3709016" y="4437112"/>
            <a:ext cx="4500088" cy="1508105"/>
          </a:xfrm>
          <a:prstGeom prst="rect">
            <a:avLst/>
          </a:prstGeom>
          <a:noFill/>
        </p:spPr>
        <p:txBody>
          <a:bodyPr wrap="square" rtlCol="0">
            <a:spAutoFit/>
          </a:bodyPr>
          <a:lstStyle/>
          <a:p>
            <a:pPr algn="r" rtl="1"/>
            <a:r>
              <a:rPr lang="ar-SA" sz="2800" b="1" dirty="0" smtClean="0"/>
              <a:t>تقديم</a:t>
            </a:r>
          </a:p>
          <a:p>
            <a:pPr algn="r" rtl="1"/>
            <a:r>
              <a:rPr lang="ar-SA" sz="1600" b="1" dirty="0" smtClean="0"/>
              <a:t> السيّدة ريم </a:t>
            </a:r>
            <a:r>
              <a:rPr lang="ar-SA" sz="1600" b="1" dirty="0" err="1" smtClean="0"/>
              <a:t>القرنــــــــاوي</a:t>
            </a:r>
            <a:endParaRPr lang="ar-SA" sz="1600" b="1" dirty="0" smtClean="0"/>
          </a:p>
          <a:p>
            <a:pPr algn="r" rtl="1"/>
            <a:r>
              <a:rPr lang="ar-SA" sz="1600" b="1" dirty="0" smtClean="0"/>
              <a:t>مستشار المصالح العموميــــــة-مديرة</a:t>
            </a:r>
          </a:p>
          <a:p>
            <a:pPr algn="r" rtl="1"/>
            <a:r>
              <a:rPr lang="ar-SA" sz="1600" b="1" dirty="0" smtClean="0"/>
              <a:t>وحدة الإدارة الإلكترونيــــــــــــة</a:t>
            </a:r>
          </a:p>
          <a:p>
            <a:pPr algn="r" rtl="1"/>
            <a:r>
              <a:rPr lang="ar-TN" sz="1600" b="1" dirty="0" smtClean="0"/>
              <a:t>وزارة الوظيفة العمومية وتحديث الإدارة والسياسات العمومية</a:t>
            </a:r>
            <a:endParaRPr lang="fr-FR" sz="1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normAutofit/>
          </a:bodyPr>
          <a:lstStyle/>
          <a:p>
            <a:pPr marL="0" indent="0" algn="r" rtl="1">
              <a:buNone/>
            </a:pPr>
            <a:r>
              <a:rPr lang="ar-SA" b="1" dirty="0" smtClean="0"/>
              <a:t>النفاذ إلى المعلومة، حق </a:t>
            </a:r>
            <a:r>
              <a:rPr lang="ar-SA" b="1" dirty="0"/>
              <a:t>من حقوق الإنسان:</a:t>
            </a:r>
            <a:endParaRPr lang="fr-FR" b="1" dirty="0"/>
          </a:p>
          <a:p>
            <a:pPr lvl="1" algn="r" rtl="1">
              <a:lnSpc>
                <a:spcPct val="150000"/>
              </a:lnSpc>
              <a:buFont typeface="Wingdings" pitchFamily="2" charset="2"/>
              <a:buChar char="§"/>
            </a:pPr>
            <a:r>
              <a:rPr lang="ar-SA" dirty="0"/>
              <a:t>المادة 19 من الإعلان العالمي لحقوق الإنسان. </a:t>
            </a:r>
            <a:endParaRPr lang="fr-FR" dirty="0"/>
          </a:p>
          <a:p>
            <a:pPr lvl="1" algn="r" rtl="1">
              <a:lnSpc>
                <a:spcPct val="150000"/>
              </a:lnSpc>
              <a:buFont typeface="Wingdings" pitchFamily="2" charset="2"/>
              <a:buChar char="§"/>
            </a:pPr>
            <a:r>
              <a:rPr lang="ar-SA" dirty="0"/>
              <a:t>المادة 19 من العهد الدولي الخاص بالحقوق المدنية والسياسية، الذي يشمل كذلك الحق في طلب الحصول على المعلومات.</a:t>
            </a:r>
            <a:endParaRPr lang="fr-FR" dirty="0"/>
          </a:p>
          <a:p>
            <a:pPr lvl="1" algn="r" rtl="1">
              <a:lnSpc>
                <a:spcPct val="150000"/>
              </a:lnSpc>
              <a:buFont typeface="Wingdings" pitchFamily="2" charset="2"/>
              <a:buChar char="§"/>
            </a:pPr>
            <a:r>
              <a:rPr lang="ar-SA" dirty="0"/>
              <a:t>المادة 13 من اتفاقية الأمم المتحدة لمكافحة الفساد</a:t>
            </a:r>
            <a:r>
              <a:rPr lang="ar-SA" b="1" dirty="0"/>
              <a:t> </a:t>
            </a:r>
            <a:r>
              <a:rPr lang="en-GB" b="1" dirty="0"/>
              <a:t>(UNCAC) </a:t>
            </a:r>
            <a:r>
              <a:rPr lang="ar-SA" dirty="0"/>
              <a:t>التي تنص أنه ينبغي للدول "ضمان فاعلية حق الجمهور في الوصول إلى المعلومات" إلى جانب حماية </a:t>
            </a:r>
            <a:r>
              <a:rPr lang="ar-SA" dirty="0" smtClean="0"/>
              <a:t>المبلّغين.</a:t>
            </a:r>
            <a:endParaRPr lang="fr-FR" dirty="0"/>
          </a:p>
          <a:p>
            <a:pPr algn="r" rtl="1"/>
            <a:endParaRPr lang="fr-FR" dirty="0"/>
          </a:p>
        </p:txBody>
      </p:sp>
      <p:sp>
        <p:nvSpPr>
          <p:cNvPr id="4" name="Espace réservé du numéro de diapositive 3"/>
          <p:cNvSpPr>
            <a:spLocks noGrp="1"/>
          </p:cNvSpPr>
          <p:nvPr>
            <p:ph type="sldNum" sz="quarter" idx="15"/>
          </p:nvPr>
        </p:nvSpPr>
        <p:spPr/>
        <p:txBody>
          <a:bodyPr/>
          <a:lstStyle/>
          <a:p>
            <a:fld id="{4F2E99F6-6F0B-44DE-A0C1-4CBCA1455D93}" type="slidenum">
              <a:rPr lang="fr-FR" smtClean="0"/>
              <a:pPr/>
              <a:t>10</a:t>
            </a:fld>
            <a:endParaRPr lang="fr-FR"/>
          </a:p>
        </p:txBody>
      </p:sp>
      <p:sp>
        <p:nvSpPr>
          <p:cNvPr id="6" name="ZoneTexte 5"/>
          <p:cNvSpPr txBox="1"/>
          <p:nvPr/>
        </p:nvSpPr>
        <p:spPr>
          <a:xfrm>
            <a:off x="539552" y="436788"/>
            <a:ext cx="8064896" cy="646331"/>
          </a:xfrm>
          <a:prstGeom prst="rect">
            <a:avLst/>
          </a:prstGeom>
          <a:solidFill>
            <a:schemeClr val="accent4">
              <a:lumMod val="20000"/>
              <a:lumOff val="80000"/>
            </a:schemeClr>
          </a:solidFill>
        </p:spPr>
        <p:txBody>
          <a:bodyPr wrap="square" rtlCol="0">
            <a:spAutoFit/>
          </a:bodyPr>
          <a:lstStyle/>
          <a:p>
            <a:pPr algn="ctr"/>
            <a:r>
              <a:rPr lang="ar-SA" sz="3600" b="1" dirty="0" smtClean="0">
                <a:solidFill>
                  <a:srgbClr val="00B050"/>
                </a:solidFill>
              </a:rPr>
              <a:t>معنى حق النفاذ إلى المعلومة ومرجعيته الدولية</a:t>
            </a:r>
            <a:endParaRPr lang="fr-FR" sz="3600" b="1" dirty="0">
              <a:solidFill>
                <a:srgbClr val="00B050"/>
              </a:solidFill>
            </a:endParaRPr>
          </a:p>
        </p:txBody>
      </p:sp>
    </p:spTree>
    <p:extLst>
      <p:ext uri="{BB962C8B-B14F-4D97-AF65-F5344CB8AC3E}">
        <p14:creationId xmlns:p14="http://schemas.microsoft.com/office/powerpoint/2010/main" val="496790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524000"/>
            <a:ext cx="4624390" cy="4691082"/>
          </a:xfrm>
        </p:spPr>
        <p:txBody>
          <a:bodyPr>
            <a:noAutofit/>
          </a:bodyPr>
          <a:lstStyle/>
          <a:p>
            <a:pPr algn="justLow" rtl="0"/>
            <a:r>
              <a:rPr lang="en-US" sz="2400" b="1" dirty="0" smtClean="0">
                <a:solidFill>
                  <a:schemeClr val="tx2"/>
                </a:solidFill>
              </a:rPr>
              <a:t>Article 19.</a:t>
            </a:r>
          </a:p>
          <a:p>
            <a:pPr algn="l" rtl="0"/>
            <a:r>
              <a:rPr lang="en-US" sz="2400" dirty="0" smtClean="0">
                <a:solidFill>
                  <a:schemeClr val="tx2"/>
                </a:solidFill>
              </a:rPr>
              <a:t>Everyone has the right to freedom of opinion and expression; this right includes freedom to hold opinions without interference and to seek, receive and impart </a:t>
            </a:r>
            <a:r>
              <a:rPr lang="en-US" sz="2400" u="sng" dirty="0" smtClean="0">
                <a:solidFill>
                  <a:schemeClr val="tx2"/>
                </a:solidFill>
              </a:rPr>
              <a:t>information</a:t>
            </a:r>
            <a:r>
              <a:rPr lang="en-US" sz="2400" dirty="0" smtClean="0">
                <a:solidFill>
                  <a:schemeClr val="tx2"/>
                </a:solidFill>
              </a:rPr>
              <a:t> and ideas through any media and regardless of frontiers.</a:t>
            </a:r>
            <a:endParaRPr lang="en-US" sz="3000" dirty="0" smtClean="0">
              <a:solidFill>
                <a:schemeClr val="tx2"/>
              </a:solidFill>
            </a:endParaRPr>
          </a:p>
          <a:p>
            <a:pPr algn="justLow" rtl="0"/>
            <a:endParaRPr lang="ar-EG" sz="3000" dirty="0">
              <a:solidFill>
                <a:schemeClr val="tx2"/>
              </a:solidFill>
            </a:endParaRPr>
          </a:p>
        </p:txBody>
      </p:sp>
      <p:sp>
        <p:nvSpPr>
          <p:cNvPr id="4" name="Rectangle 3"/>
          <p:cNvSpPr/>
          <p:nvPr/>
        </p:nvSpPr>
        <p:spPr>
          <a:xfrm>
            <a:off x="5105400" y="1600200"/>
            <a:ext cx="3886200" cy="4801314"/>
          </a:xfrm>
          <a:prstGeom prst="rect">
            <a:avLst/>
          </a:prstGeom>
        </p:spPr>
        <p:txBody>
          <a:bodyPr wrap="square">
            <a:spAutoFit/>
          </a:bodyPr>
          <a:lstStyle/>
          <a:p>
            <a:pPr algn="r"/>
            <a:r>
              <a:rPr lang="ar-EG" sz="3400" b="1" dirty="0" smtClean="0">
                <a:solidFill>
                  <a:schemeClr val="tx2"/>
                </a:solidFill>
              </a:rPr>
              <a:t>المادة 19.</a:t>
            </a:r>
          </a:p>
          <a:p>
            <a:pPr algn="r"/>
            <a:r>
              <a:rPr lang="ar-EG" sz="3400" dirty="0" smtClean="0">
                <a:solidFill>
                  <a:schemeClr val="tx2"/>
                </a:solidFill>
              </a:rPr>
              <a:t>لكل شخص الحق في حرية الرأي والتعبير، ويشمل هذا الحق حرية اعتناق الآراء دون أي تدخل، واستقاء </a:t>
            </a:r>
            <a:r>
              <a:rPr lang="ar-EG" sz="3400" u="sng" dirty="0" smtClean="0">
                <a:solidFill>
                  <a:schemeClr val="tx2"/>
                </a:solidFill>
              </a:rPr>
              <a:t>المعلومات</a:t>
            </a:r>
            <a:r>
              <a:rPr lang="ar-EG" sz="3400" dirty="0" smtClean="0">
                <a:solidFill>
                  <a:schemeClr val="tx2"/>
                </a:solidFill>
              </a:rPr>
              <a:t> والأفكار وتلقيها وإذاعتها بأية وسيلة كانت دون تقيد بالحدود الجغرافية.</a:t>
            </a:r>
            <a:endParaRPr lang="ar-EG" sz="3400" dirty="0">
              <a:solidFill>
                <a:schemeClr val="tx2"/>
              </a:solidFill>
            </a:endParaRPr>
          </a:p>
        </p:txBody>
      </p:sp>
      <p:sp>
        <p:nvSpPr>
          <p:cNvPr id="5" name="TextBox 4"/>
          <p:cNvSpPr txBox="1"/>
          <p:nvPr/>
        </p:nvSpPr>
        <p:spPr>
          <a:xfrm>
            <a:off x="152400" y="304800"/>
            <a:ext cx="4038600" cy="1384995"/>
          </a:xfrm>
          <a:prstGeom prst="rect">
            <a:avLst/>
          </a:prstGeom>
          <a:noFill/>
        </p:spPr>
        <p:txBody>
          <a:bodyPr wrap="square" rtlCol="1">
            <a:spAutoFit/>
          </a:bodyPr>
          <a:lstStyle/>
          <a:p>
            <a:pPr algn="ctr" rtl="0"/>
            <a:r>
              <a:rPr lang="en-US" sz="2800" dirty="0" smtClean="0">
                <a:solidFill>
                  <a:srgbClr val="C00000"/>
                </a:solidFill>
              </a:rPr>
              <a:t>The Universal Declaration of Human Rights.</a:t>
            </a:r>
            <a:endParaRPr lang="ar-EG" sz="2800" dirty="0">
              <a:solidFill>
                <a:srgbClr val="C00000"/>
              </a:solidFill>
            </a:endParaRPr>
          </a:p>
        </p:txBody>
      </p:sp>
      <p:sp>
        <p:nvSpPr>
          <p:cNvPr id="6" name="TextBox 5"/>
          <p:cNvSpPr txBox="1"/>
          <p:nvPr/>
        </p:nvSpPr>
        <p:spPr>
          <a:xfrm>
            <a:off x="5029200" y="228600"/>
            <a:ext cx="3886200" cy="1077218"/>
          </a:xfrm>
          <a:prstGeom prst="rect">
            <a:avLst/>
          </a:prstGeom>
          <a:noFill/>
        </p:spPr>
        <p:txBody>
          <a:bodyPr wrap="square" rtlCol="1">
            <a:spAutoFit/>
          </a:bodyPr>
          <a:lstStyle/>
          <a:p>
            <a:pPr algn="ctr"/>
            <a:r>
              <a:rPr lang="ar-EG" sz="3200" b="1" dirty="0" smtClean="0">
                <a:solidFill>
                  <a:srgbClr val="C00000"/>
                </a:solidFill>
              </a:rPr>
              <a:t>الإعلان العالمي لحقوق الإنسان</a:t>
            </a:r>
            <a:endParaRPr lang="ar-EG" sz="3200" b="1" dirty="0">
              <a:solidFill>
                <a:srgbClr val="C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ar-TN" b="1" dirty="0" smtClean="0">
                <a:solidFill>
                  <a:srgbClr val="F05D22"/>
                </a:solidFill>
              </a:rPr>
              <a:t>العهد الدولي الخاص بالحقوق المدنية والسياسية</a:t>
            </a:r>
            <a:r>
              <a:rPr lang="ar-TN" b="1" dirty="0" smtClean="0"/>
              <a:t/>
            </a:r>
            <a:br>
              <a:rPr lang="ar-TN" b="1" dirty="0" smtClean="0"/>
            </a:br>
            <a:endParaRPr lang="fr-FR" dirty="0"/>
          </a:p>
        </p:txBody>
      </p:sp>
      <p:sp>
        <p:nvSpPr>
          <p:cNvPr id="3" name="Espace réservé du contenu 2"/>
          <p:cNvSpPr>
            <a:spLocks noGrp="1"/>
          </p:cNvSpPr>
          <p:nvPr>
            <p:ph sz="quarter" idx="1"/>
          </p:nvPr>
        </p:nvSpPr>
        <p:spPr>
          <a:xfrm>
            <a:off x="611560" y="1196752"/>
            <a:ext cx="7467600" cy="5661248"/>
          </a:xfrm>
        </p:spPr>
        <p:txBody>
          <a:bodyPr>
            <a:normAutofit/>
          </a:bodyPr>
          <a:lstStyle/>
          <a:p>
            <a:pPr algn="r" rtl="1">
              <a:buNone/>
            </a:pPr>
            <a:r>
              <a:rPr lang="ar-TN" b="1" dirty="0" smtClean="0"/>
              <a:t>المادة 19</a:t>
            </a:r>
          </a:p>
          <a:p>
            <a:pPr algn="r" rtl="1">
              <a:buNone/>
            </a:pPr>
            <a:r>
              <a:rPr lang="ar-TN" dirty="0" smtClean="0"/>
              <a:t>1. لكل إنسان حق في اعتناق آراء دون مضايقة.</a:t>
            </a:r>
          </a:p>
          <a:p>
            <a:pPr algn="r" rtl="1">
              <a:buNone/>
            </a:pPr>
            <a:r>
              <a:rPr lang="ar-TN" dirty="0" smtClean="0"/>
              <a:t>2 . لكل إنسان حق في حرية التعبير. ويشمل هذا الحق حريته في التماس مختلف ضروب </a:t>
            </a:r>
            <a:r>
              <a:rPr lang="ar-TN" b="1" dirty="0" smtClean="0"/>
              <a:t>المعلومات</a:t>
            </a:r>
            <a:r>
              <a:rPr lang="ar-TN" dirty="0" smtClean="0"/>
              <a:t> والأفكار</a:t>
            </a:r>
            <a:r>
              <a:rPr lang="ar-TN" b="1" dirty="0" smtClean="0"/>
              <a:t> وتلقيها </a:t>
            </a:r>
            <a:r>
              <a:rPr lang="ar-TN" dirty="0" smtClean="0"/>
              <a:t>ونقلها إلى آخرين دونما اعتبار للحدود، سواء على شكل مكتوب أو مطبوع أو في قالب فني أو بأية وسيلة أخرى يختارها.</a:t>
            </a:r>
          </a:p>
          <a:p>
            <a:pPr algn="r" rtl="1">
              <a:buNone/>
            </a:pPr>
            <a:r>
              <a:rPr lang="ar-TN" dirty="0" smtClean="0"/>
              <a:t>3 . تستتبع ممارسة الحقوق المنصوص عليها في الفقرة 2 من هذه المادة واجبات ومسئوليات خاصة. وعلى ذلك يجوز إخضاعها لبعض القيود ولكن شريطة أن تكون محددة بنص القانون وأن تكون ضرورية:</a:t>
            </a:r>
          </a:p>
          <a:p>
            <a:pPr algn="r" rtl="1">
              <a:buNone/>
            </a:pPr>
            <a:r>
              <a:rPr lang="ar-TN" dirty="0" smtClean="0"/>
              <a:t>(</a:t>
            </a:r>
            <a:r>
              <a:rPr lang="ar-SA" dirty="0" smtClean="0"/>
              <a:t>أ</a:t>
            </a:r>
            <a:r>
              <a:rPr lang="ar-TN" dirty="0" smtClean="0"/>
              <a:t>)لاحترام حقوق الآخرين أو سمعتهم،</a:t>
            </a:r>
          </a:p>
          <a:p>
            <a:pPr algn="r" rtl="1">
              <a:buNone/>
            </a:pPr>
            <a:r>
              <a:rPr lang="ar-TN" dirty="0" smtClean="0"/>
              <a:t>(</a:t>
            </a:r>
            <a:r>
              <a:rPr lang="ar-SA" dirty="0" smtClean="0"/>
              <a:t>ب</a:t>
            </a:r>
            <a:r>
              <a:rPr lang="ar-TN" dirty="0" smtClean="0"/>
              <a:t>) لحماية الأمن القومي أو النظام العام أو الصحة العامة أو الآداب العامة.</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ar-YE" b="1" dirty="0" smtClean="0">
                <a:solidFill>
                  <a:srgbClr val="F05D22"/>
                </a:solidFill>
              </a:rPr>
              <a:t>اتفاقية الأمم المتحدة لمكافحة الفساد</a:t>
            </a:r>
            <a:r>
              <a:rPr lang="ar-SA" b="1" dirty="0" smtClean="0">
                <a:solidFill>
                  <a:srgbClr val="F05D22"/>
                </a:solidFill>
              </a:rPr>
              <a:t> </a:t>
            </a:r>
            <a:r>
              <a:rPr lang="ar-TN" sz="3200" b="1" u="sng" dirty="0" smtClean="0">
                <a:solidFill>
                  <a:srgbClr val="C00000"/>
                </a:solidFill>
                <a:latin typeface="Times New Roman"/>
              </a:rPr>
              <a:t/>
            </a:r>
            <a:br>
              <a:rPr lang="ar-TN" sz="3200" b="1" u="sng" dirty="0" smtClean="0">
                <a:solidFill>
                  <a:srgbClr val="C00000"/>
                </a:solidFill>
                <a:latin typeface="Times New Roman"/>
              </a:rPr>
            </a:br>
            <a:endParaRPr lang="fr-FR" dirty="0"/>
          </a:p>
        </p:txBody>
      </p:sp>
      <p:sp>
        <p:nvSpPr>
          <p:cNvPr id="3" name="Espace réservé du contenu 2"/>
          <p:cNvSpPr>
            <a:spLocks noGrp="1"/>
          </p:cNvSpPr>
          <p:nvPr>
            <p:ph sz="quarter" idx="1"/>
          </p:nvPr>
        </p:nvSpPr>
        <p:spPr>
          <a:xfrm>
            <a:off x="457200" y="1214422"/>
            <a:ext cx="7615262" cy="5259530"/>
          </a:xfrm>
        </p:spPr>
        <p:txBody>
          <a:bodyPr>
            <a:normAutofit/>
          </a:bodyPr>
          <a:lstStyle/>
          <a:p>
            <a:pPr marL="742950" indent="-742950" algn="just" rtl="1"/>
            <a:r>
              <a:rPr lang="ar-TN" sz="2100" dirty="0" smtClean="0"/>
              <a:t>وقعت تونس على اتفاقية مكافحة الفساد في 30 مارس 2004 وتمت المصادقة عليها يوم 23 سبتمبر عام 2008</a:t>
            </a:r>
          </a:p>
          <a:p>
            <a:pPr marL="742950" indent="-742950" algn="just" rtl="1"/>
            <a:endParaRPr lang="ar-YE" sz="2100" b="1" dirty="0" smtClean="0">
              <a:solidFill>
                <a:srgbClr val="C00000"/>
              </a:solidFill>
              <a:latin typeface="Times New Roman"/>
            </a:endParaRPr>
          </a:p>
          <a:p>
            <a:pPr algn="ctr" rtl="1" fontAlgn="auto">
              <a:spcBef>
                <a:spcPts val="0"/>
              </a:spcBef>
              <a:spcAft>
                <a:spcPts val="0"/>
              </a:spcAft>
              <a:buNone/>
              <a:defRPr/>
            </a:pPr>
            <a:r>
              <a:rPr lang="ar-YE" sz="4000" b="1" dirty="0" smtClean="0"/>
              <a:t>أكدت الاتفاقية الدولية لمكافحة الفساد خصوصاً في المادة (13) منها على أن الوصول إلى المعلومات إحدى الوسائل الأساسية لمكافحة الفساد واستندت بذلك على فكرة أن الشفافية والمساءلة هما خط الدفاع الأول ضد الفساد.</a:t>
            </a:r>
            <a:endParaRPr lang="en-US" sz="40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ar-TN" b="1" dirty="0">
                <a:solidFill>
                  <a:srgbClr val="F05D22"/>
                </a:solidFill>
              </a:rPr>
              <a:t>الميثاق الأفريقي لحقوق الإنسان والشعوب </a:t>
            </a:r>
            <a:endParaRPr lang="fr-FR" dirty="0"/>
          </a:p>
        </p:txBody>
      </p:sp>
      <p:sp>
        <p:nvSpPr>
          <p:cNvPr id="3" name="Espace réservé du contenu 2"/>
          <p:cNvSpPr>
            <a:spLocks noGrp="1"/>
          </p:cNvSpPr>
          <p:nvPr>
            <p:ph sz="quarter" idx="1"/>
          </p:nvPr>
        </p:nvSpPr>
        <p:spPr/>
        <p:txBody>
          <a:bodyPr/>
          <a:lstStyle/>
          <a:p>
            <a:pPr algn="r" rtl="1">
              <a:lnSpc>
                <a:spcPct val="200000"/>
              </a:lnSpc>
            </a:pPr>
            <a:r>
              <a:rPr lang="ar-TN" b="1" dirty="0"/>
              <a:t>ينص في المادة 9 على حق كل فرد في الحصول على المعلومات</a:t>
            </a:r>
          </a:p>
          <a:p>
            <a:pPr algn="r" rtl="1">
              <a:lnSpc>
                <a:spcPct val="200000"/>
              </a:lnSpc>
            </a:pPr>
            <a:r>
              <a:rPr lang="ar-TN" b="1" dirty="0"/>
              <a:t>  لكل فرد الحق في استلام المعلومات</a:t>
            </a:r>
          </a:p>
          <a:p>
            <a:pPr algn="r" rtl="1">
              <a:lnSpc>
                <a:spcPct val="200000"/>
              </a:lnSpc>
            </a:pPr>
            <a:r>
              <a:rPr lang="ar-TN" b="1" dirty="0"/>
              <a:t>لكل فرد الحق في التعبير عن آرائه </a:t>
            </a:r>
            <a:r>
              <a:rPr lang="ar-TN" b="1" dirty="0" err="1"/>
              <a:t>و</a:t>
            </a:r>
            <a:r>
              <a:rPr lang="ar-TN" b="1" dirty="0"/>
              <a:t> نشرها في حدود القانون</a:t>
            </a:r>
            <a:endParaRPr lang="fr-FR" b="1" dirty="0"/>
          </a:p>
          <a:p>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3059832" y="188641"/>
            <a:ext cx="5472608" cy="3600400"/>
          </a:xfrm>
          <a:prstGeom prst="rect">
            <a:avLst/>
          </a:prstGeom>
        </p:spPr>
      </p:pic>
      <p:sp>
        <p:nvSpPr>
          <p:cNvPr id="5" name="ZoneTexte 4"/>
          <p:cNvSpPr txBox="1"/>
          <p:nvPr/>
        </p:nvSpPr>
        <p:spPr>
          <a:xfrm>
            <a:off x="2915816" y="188640"/>
            <a:ext cx="432048" cy="369332"/>
          </a:xfrm>
          <a:prstGeom prst="rect">
            <a:avLst/>
          </a:prstGeom>
          <a:solidFill>
            <a:schemeClr val="bg1"/>
          </a:solidFill>
        </p:spPr>
        <p:txBody>
          <a:bodyPr wrap="square" rtlCol="0">
            <a:spAutoFit/>
          </a:bodyPr>
          <a:lstStyle/>
          <a:p>
            <a:endParaRPr lang="fr-FR" dirty="0"/>
          </a:p>
        </p:txBody>
      </p:sp>
      <p:sp>
        <p:nvSpPr>
          <p:cNvPr id="6" name="ZoneTexte 5"/>
          <p:cNvSpPr txBox="1"/>
          <p:nvPr/>
        </p:nvSpPr>
        <p:spPr>
          <a:xfrm>
            <a:off x="7848092" y="185519"/>
            <a:ext cx="720080" cy="369332"/>
          </a:xfrm>
          <a:prstGeom prst="rect">
            <a:avLst/>
          </a:prstGeom>
          <a:solidFill>
            <a:schemeClr val="bg1"/>
          </a:solidFill>
        </p:spPr>
        <p:txBody>
          <a:bodyPr wrap="square" rtlCol="0">
            <a:spAutoFit/>
          </a:bodyPr>
          <a:lstStyle/>
          <a:p>
            <a:endParaRPr lang="fr-FR" dirty="0"/>
          </a:p>
        </p:txBody>
      </p:sp>
      <p:pic>
        <p:nvPicPr>
          <p:cNvPr id="7" name="Image 6"/>
          <p:cNvPicPr>
            <a:picLocks noChangeAspect="1"/>
          </p:cNvPicPr>
          <p:nvPr/>
        </p:nvPicPr>
        <p:blipFill>
          <a:blip r:embed="rId3"/>
          <a:stretch>
            <a:fillRect/>
          </a:stretch>
        </p:blipFill>
        <p:spPr>
          <a:xfrm>
            <a:off x="1331640" y="3921285"/>
            <a:ext cx="6181725" cy="1495425"/>
          </a:xfrm>
          <a:prstGeom prst="rect">
            <a:avLst/>
          </a:prstGeom>
        </p:spPr>
      </p:pic>
      <p:sp>
        <p:nvSpPr>
          <p:cNvPr id="8" name="ZoneTexte 7"/>
          <p:cNvSpPr txBox="1"/>
          <p:nvPr/>
        </p:nvSpPr>
        <p:spPr>
          <a:xfrm>
            <a:off x="251520" y="5391341"/>
            <a:ext cx="6408712" cy="646331"/>
          </a:xfrm>
          <a:prstGeom prst="rect">
            <a:avLst/>
          </a:prstGeom>
          <a:noFill/>
        </p:spPr>
        <p:txBody>
          <a:bodyPr wrap="square" rtlCol="0">
            <a:spAutoFit/>
          </a:bodyPr>
          <a:lstStyle/>
          <a:p>
            <a:pPr algn="r" rtl="1"/>
            <a:r>
              <a:rPr lang="ar-TN" b="1" dirty="0" smtClean="0"/>
              <a:t>المؤشر 16-10-2: </a:t>
            </a:r>
            <a:r>
              <a:rPr lang="ar-TN" dirty="0" smtClean="0"/>
              <a:t>عدد </a:t>
            </a:r>
            <a:r>
              <a:rPr lang="ar-TN" dirty="0"/>
              <a:t>البلدان التي تتبنى </a:t>
            </a:r>
            <a:r>
              <a:rPr lang="ar-TN" dirty="0" smtClean="0"/>
              <a:t>ضمانات </a:t>
            </a:r>
            <a:r>
              <a:rPr lang="ar-TN" dirty="0"/>
              <a:t>دستورية و / أو قانونية و / أو سياسة </a:t>
            </a:r>
            <a:r>
              <a:rPr lang="ar-TN" dirty="0" smtClean="0"/>
              <a:t>لإتاحة وصول </a:t>
            </a:r>
            <a:r>
              <a:rPr lang="ar-TN" dirty="0"/>
              <a:t>الجمهور إلى </a:t>
            </a:r>
            <a:r>
              <a:rPr lang="ar-TN" dirty="0" smtClean="0"/>
              <a:t>المعلومات</a:t>
            </a:r>
            <a:endParaRPr lang="fr-FR" dirty="0"/>
          </a:p>
        </p:txBody>
      </p:sp>
    </p:spTree>
    <p:extLst>
      <p:ext uri="{BB962C8B-B14F-4D97-AF65-F5344CB8AC3E}">
        <p14:creationId xmlns:p14="http://schemas.microsoft.com/office/powerpoint/2010/main" val="3242232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57158" y="1928802"/>
            <a:ext cx="7615262" cy="4125923"/>
          </a:xfrm>
        </p:spPr>
        <p:txBody>
          <a:bodyPr>
            <a:normAutofit fontScale="92500" lnSpcReduction="20000"/>
          </a:bodyPr>
          <a:lstStyle/>
          <a:p>
            <a:pPr algn="r" rtl="1">
              <a:lnSpc>
                <a:spcPct val="200000"/>
              </a:lnSpc>
              <a:buFont typeface="Wingdings" pitchFamily="2" charset="2"/>
              <a:buChar char="ü"/>
            </a:pPr>
            <a:r>
              <a:rPr lang="ar-TN" b="1" dirty="0" smtClean="0"/>
              <a:t>الشفافية</a:t>
            </a:r>
            <a:endParaRPr lang="ar-SA" b="1" dirty="0" smtClean="0"/>
          </a:p>
          <a:p>
            <a:pPr algn="r" rtl="1">
              <a:lnSpc>
                <a:spcPct val="200000"/>
              </a:lnSpc>
              <a:buFont typeface="Wingdings" pitchFamily="2" charset="2"/>
              <a:buChar char="ü"/>
            </a:pPr>
            <a:r>
              <a:rPr lang="ar-SA" b="1" dirty="0" smtClean="0"/>
              <a:t>حسن اتخاذ القرارات بناء على معطيات صحيحة،</a:t>
            </a:r>
            <a:endParaRPr lang="ar-TN" b="1" dirty="0"/>
          </a:p>
          <a:p>
            <a:pPr algn="r" rtl="1">
              <a:lnSpc>
                <a:spcPct val="200000"/>
              </a:lnSpc>
              <a:buFont typeface="Wingdings" pitchFamily="2" charset="2"/>
              <a:buChar char="ü"/>
            </a:pPr>
            <a:r>
              <a:rPr lang="ar-TN" b="1" dirty="0"/>
              <a:t>الديمقراطية </a:t>
            </a:r>
            <a:r>
              <a:rPr lang="ar-TN" b="1" dirty="0" smtClean="0"/>
              <a:t>التشاركية</a:t>
            </a:r>
            <a:r>
              <a:rPr lang="ar-SA" b="1" dirty="0" smtClean="0"/>
              <a:t> </a:t>
            </a:r>
            <a:r>
              <a:rPr lang="ar-SA" b="1" dirty="0" err="1" smtClean="0"/>
              <a:t>وا</a:t>
            </a:r>
            <a:r>
              <a:rPr lang="ar-TN" b="1" dirty="0" smtClean="0"/>
              <a:t>لمساءلة</a:t>
            </a:r>
            <a:r>
              <a:rPr lang="ar-SA" b="1" dirty="0" smtClean="0"/>
              <a:t>: </a:t>
            </a:r>
            <a:r>
              <a:rPr lang="ar-TN" b="1" dirty="0" smtClean="0"/>
              <a:t>قرارات </a:t>
            </a:r>
            <a:r>
              <a:rPr lang="ar-TN" b="1" dirty="0"/>
              <a:t>جيدة </a:t>
            </a:r>
            <a:r>
              <a:rPr lang="ar-TN" b="1" dirty="0" err="1" smtClean="0"/>
              <a:t>و</a:t>
            </a:r>
            <a:r>
              <a:rPr lang="ar-SA" b="1" dirty="0" smtClean="0"/>
              <a:t>متابعة </a:t>
            </a:r>
            <a:r>
              <a:rPr lang="ar-TN" b="1" dirty="0" smtClean="0"/>
              <a:t>تنفيذها</a:t>
            </a:r>
            <a:r>
              <a:rPr lang="ar-SA" b="1" dirty="0" smtClean="0"/>
              <a:t>،</a:t>
            </a:r>
          </a:p>
          <a:p>
            <a:pPr algn="r" rtl="1">
              <a:lnSpc>
                <a:spcPct val="200000"/>
              </a:lnSpc>
              <a:buFont typeface="Wingdings" pitchFamily="2" charset="2"/>
              <a:buChar char="ü"/>
            </a:pPr>
            <a:r>
              <a:rPr lang="ar-SA" b="1" dirty="0" smtClean="0"/>
              <a:t>دعم البحث العلمي،</a:t>
            </a:r>
          </a:p>
          <a:p>
            <a:pPr algn="r" rtl="1">
              <a:lnSpc>
                <a:spcPct val="200000"/>
              </a:lnSpc>
              <a:buFont typeface="Wingdings" pitchFamily="2" charset="2"/>
              <a:buChar char="ü"/>
            </a:pPr>
            <a:r>
              <a:rPr lang="ar-SA" b="1" dirty="0" smtClean="0"/>
              <a:t>التنمية الاقتصادية والسلم الاجتماعية،</a:t>
            </a:r>
            <a:endParaRPr lang="ar-TN" b="1" dirty="0"/>
          </a:p>
          <a:p>
            <a:pPr algn="r" rtl="1">
              <a:lnSpc>
                <a:spcPct val="200000"/>
              </a:lnSpc>
              <a:buFont typeface="Wingdings" pitchFamily="2" charset="2"/>
              <a:buChar char="ü"/>
            </a:pPr>
            <a:r>
              <a:rPr lang="ar-TN" b="1" dirty="0"/>
              <a:t>السيطرة على </a:t>
            </a:r>
            <a:r>
              <a:rPr lang="ar-TN" b="1" dirty="0" smtClean="0"/>
              <a:t>الفساد</a:t>
            </a:r>
            <a:r>
              <a:rPr lang="ar-SA" b="1" dirty="0" smtClean="0"/>
              <a:t>، كشف الانتهاكات وحماية الحقوق.</a:t>
            </a:r>
            <a:endParaRPr lang="fr-FR" b="1" dirty="0"/>
          </a:p>
          <a:p>
            <a:pPr algn="r" rtl="1"/>
            <a:endParaRPr lang="fr-FR" dirty="0"/>
          </a:p>
        </p:txBody>
      </p:sp>
      <p:sp>
        <p:nvSpPr>
          <p:cNvPr id="7" name="ZoneTexte 6"/>
          <p:cNvSpPr txBox="1"/>
          <p:nvPr/>
        </p:nvSpPr>
        <p:spPr>
          <a:xfrm>
            <a:off x="539552" y="436788"/>
            <a:ext cx="8064896" cy="646331"/>
          </a:xfrm>
          <a:prstGeom prst="rect">
            <a:avLst/>
          </a:prstGeom>
          <a:solidFill>
            <a:schemeClr val="accent4">
              <a:lumMod val="20000"/>
              <a:lumOff val="80000"/>
            </a:schemeClr>
          </a:solidFill>
        </p:spPr>
        <p:txBody>
          <a:bodyPr wrap="square" rtlCol="0">
            <a:spAutoFit/>
          </a:bodyPr>
          <a:lstStyle/>
          <a:p>
            <a:pPr algn="ctr"/>
            <a:r>
              <a:rPr lang="ar-SA" sz="3600" b="1" dirty="0" smtClean="0">
                <a:solidFill>
                  <a:srgbClr val="00B050"/>
                </a:solidFill>
              </a:rPr>
              <a:t>معنى حق النفاذ إلى المعلومة ومرجعيته الدولية</a:t>
            </a:r>
            <a:endParaRPr lang="fr-FR" sz="3600" b="1" dirty="0">
              <a:solidFill>
                <a:srgbClr val="00B050"/>
              </a:solidFill>
            </a:endParaRPr>
          </a:p>
        </p:txBody>
      </p:sp>
      <p:sp>
        <p:nvSpPr>
          <p:cNvPr id="5" name="ZoneTexte 4"/>
          <p:cNvSpPr txBox="1"/>
          <p:nvPr/>
        </p:nvSpPr>
        <p:spPr>
          <a:xfrm>
            <a:off x="4857752" y="1500174"/>
            <a:ext cx="2857520" cy="523220"/>
          </a:xfrm>
          <a:prstGeom prst="rect">
            <a:avLst/>
          </a:prstGeom>
          <a:noFill/>
        </p:spPr>
        <p:txBody>
          <a:bodyPr wrap="square" rtlCol="0">
            <a:spAutoFit/>
          </a:bodyPr>
          <a:lstStyle/>
          <a:p>
            <a:pPr algn="r" rtl="1"/>
            <a:r>
              <a:rPr lang="ar-SA" sz="2800" b="1" dirty="0" smtClean="0">
                <a:solidFill>
                  <a:srgbClr val="C00000"/>
                </a:solidFill>
              </a:rPr>
              <a:t>أهمية حق النفاذ</a:t>
            </a:r>
            <a:endParaRPr lang="fr-FR" sz="2800" b="1" dirty="0">
              <a:solidFill>
                <a:srgbClr val="C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268760"/>
            <a:ext cx="7467600" cy="1143000"/>
          </a:xfrm>
        </p:spPr>
        <p:txBody>
          <a:bodyPr/>
          <a:lstStyle/>
          <a:p>
            <a:pPr algn="ctr"/>
            <a:r>
              <a:rPr lang="ar-TN" b="1" dirty="0" smtClean="0"/>
              <a:t>ثلاثة مبادئ أساسية للحق في الحصول على المعلومات</a:t>
            </a:r>
            <a:r>
              <a:rPr lang="ar-TN" dirty="0" smtClean="0"/>
              <a:t/>
            </a:r>
            <a:br>
              <a:rPr lang="ar-TN" dirty="0" smtClean="0"/>
            </a:br>
            <a:endParaRPr lang="fr-FR" dirty="0"/>
          </a:p>
        </p:txBody>
      </p:sp>
      <p:sp>
        <p:nvSpPr>
          <p:cNvPr id="3" name="Espace réservé du contenu 2"/>
          <p:cNvSpPr>
            <a:spLocks noGrp="1"/>
          </p:cNvSpPr>
          <p:nvPr>
            <p:ph sz="quarter" idx="1"/>
          </p:nvPr>
        </p:nvSpPr>
        <p:spPr>
          <a:xfrm>
            <a:off x="457200" y="2492896"/>
            <a:ext cx="7467600" cy="2880320"/>
          </a:xfrm>
        </p:spPr>
        <p:txBody>
          <a:bodyPr/>
          <a:lstStyle/>
          <a:p>
            <a:pPr algn="r" rtl="1">
              <a:buNone/>
            </a:pPr>
            <a:r>
              <a:rPr lang="ar-TN" dirty="0" smtClean="0"/>
              <a:t>• </a:t>
            </a:r>
            <a:r>
              <a:rPr lang="ar-TN" b="1" dirty="0" smtClean="0"/>
              <a:t>حق كل الأشخاص في طلب المعلومات</a:t>
            </a:r>
          </a:p>
          <a:p>
            <a:pPr algn="r" rtl="1">
              <a:buNone/>
            </a:pPr>
            <a:endParaRPr lang="ar-TN" b="1" dirty="0" smtClean="0"/>
          </a:p>
          <a:p>
            <a:pPr algn="r" rtl="1">
              <a:buNone/>
            </a:pPr>
            <a:r>
              <a:rPr lang="ar-TN" dirty="0" smtClean="0"/>
              <a:t>• </a:t>
            </a:r>
            <a:r>
              <a:rPr lang="ar-TN" b="1" dirty="0" smtClean="0"/>
              <a:t>واجب على الحكومة تلبية طلبات المعلومات بكونها تجمع المعلومات العمومية</a:t>
            </a:r>
          </a:p>
          <a:p>
            <a:pPr algn="r" rtl="1">
              <a:buNone/>
            </a:pPr>
            <a:endParaRPr lang="ar-TN" b="1" dirty="0" smtClean="0"/>
          </a:p>
          <a:p>
            <a:pPr algn="r" rtl="1">
              <a:buNone/>
            </a:pPr>
            <a:r>
              <a:rPr lang="ar-TN" dirty="0" smtClean="0"/>
              <a:t>• </a:t>
            </a:r>
            <a:r>
              <a:rPr lang="ar-TN" b="1" dirty="0" smtClean="0"/>
              <a:t>واجب الحكومة في الكشف عن المعلومات بشكل استباقي دون طلب</a:t>
            </a:r>
            <a:endParaRPr lang="fr-FR" dirty="0"/>
          </a:p>
        </p:txBody>
      </p:sp>
      <p:sp>
        <p:nvSpPr>
          <p:cNvPr id="7" name="ZoneTexte 6"/>
          <p:cNvSpPr txBox="1"/>
          <p:nvPr/>
        </p:nvSpPr>
        <p:spPr>
          <a:xfrm>
            <a:off x="539552" y="436788"/>
            <a:ext cx="8064896" cy="646331"/>
          </a:xfrm>
          <a:prstGeom prst="rect">
            <a:avLst/>
          </a:prstGeom>
          <a:solidFill>
            <a:schemeClr val="accent4">
              <a:lumMod val="20000"/>
              <a:lumOff val="80000"/>
            </a:schemeClr>
          </a:solidFill>
        </p:spPr>
        <p:txBody>
          <a:bodyPr wrap="square" rtlCol="0">
            <a:spAutoFit/>
          </a:bodyPr>
          <a:lstStyle/>
          <a:p>
            <a:pPr algn="ctr"/>
            <a:r>
              <a:rPr lang="ar-SA" sz="3600" b="1" dirty="0" smtClean="0">
                <a:solidFill>
                  <a:srgbClr val="00B050"/>
                </a:solidFill>
              </a:rPr>
              <a:t>معنى حق النفاذ إلى المعلومة ومرجعيته الدولية</a:t>
            </a:r>
            <a:endParaRPr lang="fr-FR" sz="3600" b="1" dirty="0">
              <a:solidFill>
                <a:srgbClr val="00B050"/>
              </a:solidFill>
            </a:endParaRPr>
          </a:p>
        </p:txBody>
      </p:sp>
    </p:spTree>
    <p:extLst>
      <p:ext uri="{BB962C8B-B14F-4D97-AF65-F5344CB8AC3E}">
        <p14:creationId xmlns:p14="http://schemas.microsoft.com/office/powerpoint/2010/main" val="28500655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4F2E99F6-6F0B-44DE-A0C1-4CBCA1455D93}" type="slidenum">
              <a:rPr lang="fr-FR" smtClean="0"/>
              <a:pPr/>
              <a:t>18</a:t>
            </a:fld>
            <a:endParaRPr lang="fr-FR"/>
          </a:p>
        </p:txBody>
      </p:sp>
      <p:sp>
        <p:nvSpPr>
          <p:cNvPr id="4" name="Titre 4"/>
          <p:cNvSpPr txBox="1">
            <a:spLocks/>
          </p:cNvSpPr>
          <p:nvPr/>
        </p:nvSpPr>
        <p:spPr>
          <a:xfrm>
            <a:off x="2555776" y="764704"/>
            <a:ext cx="5929338" cy="1224136"/>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rtl="1"/>
            <a:r>
              <a:rPr lang="ar-SA" dirty="0" smtClean="0">
                <a:solidFill>
                  <a:srgbClr val="FF0000"/>
                </a:solidFill>
              </a:rPr>
              <a:t>  </a:t>
            </a:r>
            <a:r>
              <a:rPr lang="ar-TN" sz="3600" b="1" dirty="0">
                <a:solidFill>
                  <a:srgbClr val="00B050"/>
                </a:solidFill>
                <a:latin typeface="+mn-lt"/>
                <a:ea typeface="+mn-ea"/>
                <a:cs typeface="+mn-cs"/>
              </a:rPr>
              <a:t>حق النفاذ إلى </a:t>
            </a:r>
            <a:r>
              <a:rPr lang="ar-TN" sz="3600" b="1" dirty="0" smtClean="0">
                <a:solidFill>
                  <a:srgbClr val="00B050"/>
                </a:solidFill>
                <a:latin typeface="+mn-lt"/>
                <a:ea typeface="+mn-ea"/>
                <a:cs typeface="+mn-cs"/>
              </a:rPr>
              <a:t>المعلومة</a:t>
            </a:r>
            <a:endParaRPr lang="fr-FR" sz="3600" b="1" dirty="0">
              <a:solidFill>
                <a:srgbClr val="00B050"/>
              </a:solidFill>
              <a:latin typeface="+mn-lt"/>
              <a:ea typeface="+mn-ea"/>
              <a:cs typeface="+mn-cs"/>
            </a:endParaRPr>
          </a:p>
        </p:txBody>
      </p:sp>
      <p:sp>
        <p:nvSpPr>
          <p:cNvPr id="5" name="ZoneTexte 4"/>
          <p:cNvSpPr txBox="1"/>
          <p:nvPr/>
        </p:nvSpPr>
        <p:spPr>
          <a:xfrm>
            <a:off x="611560" y="2348880"/>
            <a:ext cx="6480720" cy="1077218"/>
          </a:xfrm>
          <a:prstGeom prst="rect">
            <a:avLst/>
          </a:prstGeom>
          <a:solidFill>
            <a:schemeClr val="accent4">
              <a:lumMod val="20000"/>
              <a:lumOff val="80000"/>
            </a:schemeClr>
          </a:solidFill>
        </p:spPr>
        <p:txBody>
          <a:bodyPr wrap="square" rtlCol="0">
            <a:spAutoFit/>
          </a:bodyPr>
          <a:lstStyle/>
          <a:p>
            <a:pPr algn="ctr"/>
            <a:r>
              <a:rPr lang="ar-YE" sz="3200" b="1" dirty="0">
                <a:solidFill>
                  <a:srgbClr val="00B050"/>
                </a:solidFill>
              </a:rPr>
              <a:t>مبادئ التشريعات المتعلقة بالحق في </a:t>
            </a:r>
            <a:r>
              <a:rPr lang="ar-SA" sz="3200" b="1" dirty="0">
                <a:solidFill>
                  <a:srgbClr val="00B050"/>
                </a:solidFill>
              </a:rPr>
              <a:t>النفاذ إلى المعلومة</a:t>
            </a:r>
            <a:endParaRPr lang="fr-FR" sz="3200" b="1" dirty="0">
              <a:solidFill>
                <a:srgbClr val="00B050"/>
              </a:solidFill>
            </a:endParaRPr>
          </a:p>
        </p:txBody>
      </p:sp>
    </p:spTree>
    <p:extLst>
      <p:ext uri="{BB962C8B-B14F-4D97-AF65-F5344CB8AC3E}">
        <p14:creationId xmlns:p14="http://schemas.microsoft.com/office/powerpoint/2010/main" val="1643622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340768"/>
            <a:ext cx="7472386" cy="1094370"/>
          </a:xfrm>
        </p:spPr>
        <p:txBody>
          <a:bodyPr>
            <a:normAutofit fontScale="90000"/>
          </a:bodyPr>
          <a:lstStyle/>
          <a:p>
            <a:pPr algn="ctr" rtl="1"/>
            <a:r>
              <a:rPr lang="fr-FR" sz="2200" b="1" dirty="0" smtClean="0"/>
              <a:t/>
            </a:r>
            <a:br>
              <a:rPr lang="fr-FR" sz="2200" b="1" dirty="0" smtClean="0"/>
            </a:br>
            <a:r>
              <a:rPr lang="ar-YE" sz="2200" b="1" dirty="0" smtClean="0"/>
              <a:t>مبادئ التشريعات المتعلقة بالحق في </a:t>
            </a:r>
            <a:r>
              <a:rPr lang="ar-SA" sz="2200" b="1" dirty="0" smtClean="0"/>
              <a:t>النفاذ إلى المعلومة</a:t>
            </a:r>
            <a:r>
              <a:rPr lang="ar-YE" sz="2200" b="1" dirty="0" smtClean="0"/>
              <a:t> </a:t>
            </a:r>
            <a:r>
              <a:rPr lang="ar-TN" sz="2200" b="1" dirty="0" smtClean="0"/>
              <a:t>أو مبادئ ينبغي أن تقوم عليها التشريعات </a:t>
            </a:r>
            <a:r>
              <a:rPr lang="fr-FR" dirty="0" smtClean="0"/>
              <a:t/>
            </a:r>
            <a:br>
              <a:rPr lang="fr-FR" dirty="0" smtClean="0"/>
            </a:br>
            <a:endParaRPr lang="fr-FR" dirty="0"/>
          </a:p>
        </p:txBody>
      </p:sp>
      <p:sp>
        <p:nvSpPr>
          <p:cNvPr id="3" name="Espace réservé du contenu 2"/>
          <p:cNvSpPr>
            <a:spLocks noGrp="1"/>
          </p:cNvSpPr>
          <p:nvPr>
            <p:ph sz="quarter" idx="1"/>
          </p:nvPr>
        </p:nvSpPr>
        <p:spPr>
          <a:xfrm>
            <a:off x="467544" y="2420888"/>
            <a:ext cx="7472386" cy="3981056"/>
          </a:xfrm>
        </p:spPr>
        <p:txBody>
          <a:bodyPr>
            <a:normAutofit fontScale="92500" lnSpcReduction="10000"/>
          </a:bodyPr>
          <a:lstStyle/>
          <a:p>
            <a:pPr algn="r" rtl="1">
              <a:defRPr/>
            </a:pPr>
            <a:r>
              <a:rPr lang="ar-IQ" dirty="0" smtClean="0"/>
              <a:t>الحد </a:t>
            </a:r>
            <a:r>
              <a:rPr lang="ar-IQ" dirty="0" err="1" smtClean="0"/>
              <a:t>الاقصى</a:t>
            </a:r>
            <a:r>
              <a:rPr lang="ar-IQ" dirty="0" smtClean="0"/>
              <a:t> للإفصاح</a:t>
            </a:r>
            <a:r>
              <a:rPr lang="ar-TN" dirty="0" smtClean="0"/>
              <a:t> أو النشر</a:t>
            </a:r>
            <a:r>
              <a:rPr lang="ar-IQ" dirty="0" smtClean="0"/>
              <a:t>.</a:t>
            </a:r>
          </a:p>
          <a:p>
            <a:pPr algn="r" rtl="1">
              <a:defRPr/>
            </a:pPr>
            <a:r>
              <a:rPr lang="ar-IQ" dirty="0" smtClean="0"/>
              <a:t>وجوب النشر</a:t>
            </a:r>
            <a:r>
              <a:rPr lang="ar-TN" dirty="0" smtClean="0"/>
              <a:t> التلقائي أو الطوعي (</a:t>
            </a:r>
            <a:r>
              <a:rPr lang="ar-TN" dirty="0" err="1" smtClean="0"/>
              <a:t>الإلتزام</a:t>
            </a:r>
            <a:r>
              <a:rPr lang="ar-TN" dirty="0" smtClean="0"/>
              <a:t> بالنشر)</a:t>
            </a:r>
            <a:r>
              <a:rPr lang="ar-IQ" dirty="0" smtClean="0"/>
              <a:t>.</a:t>
            </a:r>
          </a:p>
          <a:p>
            <a:pPr algn="r" rtl="1">
              <a:defRPr/>
            </a:pPr>
            <a:r>
              <a:rPr lang="ar-IQ" dirty="0" smtClean="0"/>
              <a:t>تشجيع مفهوم الحكومة المفتوحة</a:t>
            </a:r>
            <a:r>
              <a:rPr lang="ar-TN" dirty="0" smtClean="0"/>
              <a:t> (التوعية العامة+ معالجة ثقافة السرية)</a:t>
            </a:r>
            <a:r>
              <a:rPr lang="ar-IQ" dirty="0" smtClean="0"/>
              <a:t>.</a:t>
            </a:r>
            <a:endParaRPr lang="ar-TN" dirty="0" smtClean="0"/>
          </a:p>
          <a:p>
            <a:pPr algn="r" rtl="1">
              <a:defRPr/>
            </a:pPr>
            <a:r>
              <a:rPr lang="ar-IQ" dirty="0" smtClean="0"/>
              <a:t> تحديد نطاق الاستثناءات.</a:t>
            </a:r>
            <a:endParaRPr lang="ar-TN" dirty="0" smtClean="0"/>
          </a:p>
          <a:p>
            <a:pPr algn="r" rtl="1">
              <a:defRPr/>
            </a:pPr>
            <a:r>
              <a:rPr lang="ar-IQ" dirty="0" err="1" smtClean="0"/>
              <a:t>اجراءات</a:t>
            </a:r>
            <a:r>
              <a:rPr lang="ar-IQ" dirty="0" smtClean="0"/>
              <a:t> تسهيل الوصول</a:t>
            </a:r>
            <a:r>
              <a:rPr lang="ar-TN" dirty="0" smtClean="0"/>
              <a:t>/النفاذ</a:t>
            </a:r>
            <a:r>
              <a:rPr lang="ar-IQ" dirty="0" smtClean="0"/>
              <a:t> </a:t>
            </a:r>
            <a:r>
              <a:rPr lang="ar-IQ" dirty="0" err="1" smtClean="0"/>
              <a:t>الى</a:t>
            </a:r>
            <a:r>
              <a:rPr lang="ar-IQ" dirty="0" smtClean="0"/>
              <a:t> المعلومات</a:t>
            </a:r>
            <a:r>
              <a:rPr lang="ar-TN" dirty="0" smtClean="0"/>
              <a:t> (الضمانات+ </a:t>
            </a:r>
            <a:r>
              <a:rPr lang="ar-TN" dirty="0" err="1" smtClean="0"/>
              <a:t>الأجال</a:t>
            </a:r>
            <a:r>
              <a:rPr lang="ar-TN" dirty="0" smtClean="0"/>
              <a:t>+ المراجعة المستقلة+التقاضي)</a:t>
            </a:r>
            <a:r>
              <a:rPr lang="ar-IQ" dirty="0" smtClean="0"/>
              <a:t>.</a:t>
            </a:r>
          </a:p>
          <a:p>
            <a:pPr algn="r" rtl="1">
              <a:defRPr/>
            </a:pPr>
            <a:r>
              <a:rPr lang="ar-IQ" dirty="0" smtClean="0"/>
              <a:t>التكاليف.</a:t>
            </a:r>
            <a:endParaRPr lang="ar-TN" dirty="0" smtClean="0"/>
          </a:p>
          <a:p>
            <a:pPr algn="r" rtl="1">
              <a:defRPr/>
            </a:pPr>
            <a:r>
              <a:rPr lang="ar-TN" dirty="0" err="1" smtClean="0"/>
              <a:t>الإجتماعات</a:t>
            </a:r>
            <a:r>
              <a:rPr lang="ar-TN" dirty="0" smtClean="0"/>
              <a:t> المفتوحة</a:t>
            </a:r>
            <a:endParaRPr lang="ar-IQ" dirty="0" smtClean="0"/>
          </a:p>
          <a:p>
            <a:pPr algn="r" rtl="1">
              <a:defRPr/>
            </a:pPr>
            <a:r>
              <a:rPr lang="ar-IQ" dirty="0" smtClean="0"/>
              <a:t>أولوية </a:t>
            </a:r>
            <a:r>
              <a:rPr lang="ar-IQ" dirty="0" err="1" smtClean="0"/>
              <a:t>الافصاح</a:t>
            </a:r>
            <a:r>
              <a:rPr lang="ar-IQ" dirty="0" smtClean="0"/>
              <a:t>.</a:t>
            </a:r>
          </a:p>
          <a:p>
            <a:pPr algn="r" rtl="1">
              <a:defRPr/>
            </a:pPr>
            <a:r>
              <a:rPr lang="ar-IQ" dirty="0" smtClean="0"/>
              <a:t>حماية </a:t>
            </a:r>
            <a:r>
              <a:rPr lang="ar-IQ" dirty="0" err="1" smtClean="0"/>
              <a:t>المب</a:t>
            </a:r>
            <a:r>
              <a:rPr lang="ar-TN" dirty="0" smtClean="0"/>
              <a:t>لغ</a:t>
            </a:r>
            <a:r>
              <a:rPr lang="ar-IQ" dirty="0" smtClean="0"/>
              <a:t>ين.</a:t>
            </a:r>
            <a:endParaRPr lang="en-GB" dirty="0" smtClean="0"/>
          </a:p>
          <a:p>
            <a:endParaRPr lang="fr-FR" dirty="0"/>
          </a:p>
        </p:txBody>
      </p:sp>
      <p:sp>
        <p:nvSpPr>
          <p:cNvPr id="7" name="ZoneTexte 6"/>
          <p:cNvSpPr txBox="1"/>
          <p:nvPr/>
        </p:nvSpPr>
        <p:spPr>
          <a:xfrm>
            <a:off x="539552" y="436788"/>
            <a:ext cx="8064896" cy="584775"/>
          </a:xfrm>
          <a:prstGeom prst="rect">
            <a:avLst/>
          </a:prstGeom>
          <a:solidFill>
            <a:schemeClr val="accent4">
              <a:lumMod val="20000"/>
              <a:lumOff val="80000"/>
            </a:schemeClr>
          </a:solidFill>
        </p:spPr>
        <p:txBody>
          <a:bodyPr wrap="square" rtlCol="0">
            <a:spAutoFit/>
          </a:bodyPr>
          <a:lstStyle/>
          <a:p>
            <a:pPr algn="ctr"/>
            <a:r>
              <a:rPr lang="ar-YE" sz="3200" b="1" dirty="0">
                <a:solidFill>
                  <a:srgbClr val="00B050"/>
                </a:solidFill>
              </a:rPr>
              <a:t>مبادئ التشريعات المتعلقة بالحق في </a:t>
            </a:r>
            <a:r>
              <a:rPr lang="ar-SA" sz="3200" b="1" dirty="0">
                <a:solidFill>
                  <a:srgbClr val="00B050"/>
                </a:solidFill>
              </a:rPr>
              <a:t>النفاذ إلى المعلومة</a:t>
            </a:r>
            <a:endParaRPr lang="fr-FR" sz="3200" b="1" dirty="0">
              <a:solidFill>
                <a:srgbClr val="00B050"/>
              </a:solidFill>
            </a:endParaRPr>
          </a:p>
        </p:txBody>
      </p:sp>
    </p:spTree>
    <p:extLst>
      <p:ext uri="{BB962C8B-B14F-4D97-AF65-F5344CB8AC3E}">
        <p14:creationId xmlns:p14="http://schemas.microsoft.com/office/powerpoint/2010/main" val="210628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4F2E99F6-6F0B-44DE-A0C1-4CBCA1455D93}" type="slidenum">
              <a:rPr lang="fr-FR" smtClean="0"/>
              <a:pPr/>
              <a:t>2</a:t>
            </a:fld>
            <a:endParaRPr lang="fr-FR"/>
          </a:p>
        </p:txBody>
      </p:sp>
      <p:sp>
        <p:nvSpPr>
          <p:cNvPr id="5" name="ZoneTexte 4"/>
          <p:cNvSpPr txBox="1"/>
          <p:nvPr/>
        </p:nvSpPr>
        <p:spPr>
          <a:xfrm>
            <a:off x="395536" y="2132856"/>
            <a:ext cx="6192688" cy="646331"/>
          </a:xfrm>
          <a:prstGeom prst="rect">
            <a:avLst/>
          </a:prstGeom>
          <a:solidFill>
            <a:schemeClr val="accent4">
              <a:lumMod val="20000"/>
              <a:lumOff val="80000"/>
            </a:schemeClr>
          </a:solidFill>
        </p:spPr>
        <p:txBody>
          <a:bodyPr wrap="square" rtlCol="0">
            <a:spAutoFit/>
          </a:bodyPr>
          <a:lstStyle/>
          <a:p>
            <a:pPr algn="ctr"/>
            <a:r>
              <a:rPr lang="ar-SA" sz="3600" b="1" dirty="0" smtClean="0">
                <a:solidFill>
                  <a:srgbClr val="00B050"/>
                </a:solidFill>
              </a:rPr>
              <a:t>النشأة والتطور على المستوى العالمي</a:t>
            </a:r>
            <a:endParaRPr lang="fr-FR" sz="3600" b="1" dirty="0">
              <a:solidFill>
                <a:srgbClr val="00B050"/>
              </a:solidFill>
            </a:endParaRPr>
          </a:p>
        </p:txBody>
      </p:sp>
      <p:sp>
        <p:nvSpPr>
          <p:cNvPr id="6" name="Titre 4"/>
          <p:cNvSpPr txBox="1">
            <a:spLocks/>
          </p:cNvSpPr>
          <p:nvPr/>
        </p:nvSpPr>
        <p:spPr>
          <a:xfrm>
            <a:off x="2555776" y="764704"/>
            <a:ext cx="5929338" cy="1224136"/>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rtl="1"/>
            <a:r>
              <a:rPr lang="ar-SA" dirty="0" smtClean="0">
                <a:solidFill>
                  <a:srgbClr val="FF0000"/>
                </a:solidFill>
              </a:rPr>
              <a:t>  </a:t>
            </a:r>
            <a:r>
              <a:rPr lang="ar-TN" sz="3600" b="1" dirty="0">
                <a:solidFill>
                  <a:srgbClr val="00B050"/>
                </a:solidFill>
                <a:latin typeface="+mn-lt"/>
                <a:ea typeface="+mn-ea"/>
                <a:cs typeface="+mn-cs"/>
              </a:rPr>
              <a:t>حق النفاذ إلى </a:t>
            </a:r>
            <a:r>
              <a:rPr lang="ar-TN" sz="3600" b="1" dirty="0" smtClean="0">
                <a:solidFill>
                  <a:srgbClr val="00B050"/>
                </a:solidFill>
                <a:latin typeface="+mn-lt"/>
                <a:ea typeface="+mn-ea"/>
                <a:cs typeface="+mn-cs"/>
              </a:rPr>
              <a:t>المعلومة</a:t>
            </a:r>
            <a:endParaRPr lang="fr-FR" sz="3600" b="1" dirty="0">
              <a:solidFill>
                <a:srgbClr val="00B050"/>
              </a:solidFill>
              <a:latin typeface="+mn-lt"/>
              <a:ea typeface="+mn-ea"/>
              <a:cs typeface="+mn-cs"/>
            </a:endParaRPr>
          </a:p>
        </p:txBody>
      </p:sp>
    </p:spTree>
    <p:extLst>
      <p:ext uri="{BB962C8B-B14F-4D97-AF65-F5344CB8AC3E}">
        <p14:creationId xmlns:p14="http://schemas.microsoft.com/office/powerpoint/2010/main" val="2096096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7467600" cy="1143000"/>
          </a:xfrm>
        </p:spPr>
        <p:txBody>
          <a:bodyPr/>
          <a:lstStyle/>
          <a:p>
            <a:pPr algn="ctr" eaLnBrk="1" hangingPunct="1">
              <a:defRPr/>
            </a:pPr>
            <a:r>
              <a:rPr lang="ar-IQ" sz="6000" dirty="0"/>
              <a:t>الحد الاقصى للافصاح</a:t>
            </a:r>
          </a:p>
        </p:txBody>
      </p:sp>
      <p:sp>
        <p:nvSpPr>
          <p:cNvPr id="3" name="Content Placeholder 2"/>
          <p:cNvSpPr>
            <a:spLocks noGrp="1"/>
          </p:cNvSpPr>
          <p:nvPr>
            <p:ph idx="1"/>
          </p:nvPr>
        </p:nvSpPr>
        <p:spPr>
          <a:xfrm>
            <a:off x="835025" y="2667000"/>
            <a:ext cx="8007350" cy="4191000"/>
          </a:xfrm>
        </p:spPr>
        <p:txBody>
          <a:bodyPr/>
          <a:lstStyle/>
          <a:p>
            <a:pPr marL="0" indent="0" algn="ctr">
              <a:buFont typeface="Wingdings" pitchFamily="2" charset="2"/>
              <a:buNone/>
              <a:defRPr/>
            </a:pPr>
            <a:r>
              <a:rPr lang="ar-IQ" dirty="0" smtClean="0"/>
              <a:t>يجب اتاحة جميع المعلومات.</a:t>
            </a:r>
            <a:endParaRPr lang="en-GB" dirty="0" smtClean="0"/>
          </a:p>
          <a:p>
            <a:pPr marL="0" indent="0" algn="ctr">
              <a:buFont typeface="Wingdings" pitchFamily="2" charset="2"/>
              <a:buNone/>
              <a:defRPr/>
            </a:pPr>
            <a:endParaRPr lang="en-GB" dirty="0" smtClean="0"/>
          </a:p>
          <a:p>
            <a:pPr marL="0" indent="0" algn="ctr">
              <a:buFont typeface="Wingdings" pitchFamily="2" charset="2"/>
              <a:buNone/>
              <a:defRPr/>
            </a:pPr>
            <a:r>
              <a:rPr lang="ar-IQ" dirty="0" smtClean="0"/>
              <a:t>يجب تحديد الاستثناءات في ظروف معينة.</a:t>
            </a:r>
          </a:p>
          <a:p>
            <a:pPr marL="0" indent="0" algn="ctr">
              <a:buFont typeface="Wingdings" pitchFamily="2" charset="2"/>
              <a:buNone/>
              <a:defRPr/>
            </a:pPr>
            <a:endParaRPr lang="en-GB" dirty="0" smtClean="0"/>
          </a:p>
        </p:txBody>
      </p:sp>
      <p:sp>
        <p:nvSpPr>
          <p:cNvPr id="5" name="Espace réservé du numéro de diapositive 4"/>
          <p:cNvSpPr>
            <a:spLocks noGrp="1"/>
          </p:cNvSpPr>
          <p:nvPr>
            <p:ph type="sldNum" sz="quarter" idx="15"/>
          </p:nvPr>
        </p:nvSpPr>
        <p:spPr/>
        <p:txBody>
          <a:bodyPr/>
          <a:lstStyle/>
          <a:p>
            <a:fld id="{4F2E99F6-6F0B-44DE-A0C1-4CBCA1455D93}" type="slidenum">
              <a:rPr lang="fr-FR" smtClean="0"/>
              <a:pPr/>
              <a:t>20</a:t>
            </a:fld>
            <a:endParaRPr lang="fr-FR"/>
          </a:p>
        </p:txBody>
      </p:sp>
      <p:sp>
        <p:nvSpPr>
          <p:cNvPr id="8" name="ZoneTexte 7"/>
          <p:cNvSpPr txBox="1"/>
          <p:nvPr/>
        </p:nvSpPr>
        <p:spPr>
          <a:xfrm>
            <a:off x="539552" y="436788"/>
            <a:ext cx="8064896" cy="584775"/>
          </a:xfrm>
          <a:prstGeom prst="rect">
            <a:avLst/>
          </a:prstGeom>
          <a:solidFill>
            <a:schemeClr val="accent4">
              <a:lumMod val="20000"/>
              <a:lumOff val="80000"/>
            </a:schemeClr>
          </a:solidFill>
        </p:spPr>
        <p:txBody>
          <a:bodyPr wrap="square" rtlCol="0">
            <a:spAutoFit/>
          </a:bodyPr>
          <a:lstStyle/>
          <a:p>
            <a:pPr algn="ctr"/>
            <a:r>
              <a:rPr lang="ar-YE" sz="3200" b="1" dirty="0">
                <a:solidFill>
                  <a:srgbClr val="00B050"/>
                </a:solidFill>
              </a:rPr>
              <a:t>مبادئ التشريعات المتعلقة بالحق في </a:t>
            </a:r>
            <a:r>
              <a:rPr lang="ar-SA" sz="3200" b="1" dirty="0">
                <a:solidFill>
                  <a:srgbClr val="00B050"/>
                </a:solidFill>
              </a:rPr>
              <a:t>النفاذ إلى المعلومة</a:t>
            </a:r>
            <a:endParaRPr lang="fr-FR" sz="3200" b="1" dirty="0">
              <a:solidFill>
                <a:srgbClr val="00B050"/>
              </a:solidFill>
            </a:endParaRPr>
          </a:p>
        </p:txBody>
      </p:sp>
    </p:spTree>
    <p:extLst>
      <p:ext uri="{BB962C8B-B14F-4D97-AF65-F5344CB8AC3E}">
        <p14:creationId xmlns:p14="http://schemas.microsoft.com/office/powerpoint/2010/main" val="32143921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7467600" cy="1143000"/>
          </a:xfrm>
        </p:spPr>
        <p:txBody>
          <a:bodyPr/>
          <a:lstStyle/>
          <a:p>
            <a:pPr algn="ctr">
              <a:defRPr/>
            </a:pPr>
            <a:r>
              <a:rPr lang="ar-IQ" sz="6000" dirty="0"/>
              <a:t>وجوب </a:t>
            </a:r>
            <a:r>
              <a:rPr lang="ar-IQ" sz="6000" dirty="0" smtClean="0"/>
              <a:t>النشر</a:t>
            </a:r>
            <a:r>
              <a:rPr lang="ar-TN" sz="6000" dirty="0" smtClean="0"/>
              <a:t>التلقائي</a:t>
            </a:r>
            <a:endParaRPr lang="en-GB" dirty="0" smtClean="0"/>
          </a:p>
        </p:txBody>
      </p:sp>
      <p:sp>
        <p:nvSpPr>
          <p:cNvPr id="3" name="Content Placeholder 2"/>
          <p:cNvSpPr>
            <a:spLocks noGrp="1"/>
          </p:cNvSpPr>
          <p:nvPr>
            <p:ph idx="1"/>
          </p:nvPr>
        </p:nvSpPr>
        <p:spPr>
          <a:xfrm>
            <a:off x="684213" y="2428868"/>
            <a:ext cx="7531125" cy="4183070"/>
          </a:xfrm>
        </p:spPr>
        <p:txBody>
          <a:bodyPr/>
          <a:lstStyle/>
          <a:p>
            <a:pPr>
              <a:buFont typeface="Wingdings" pitchFamily="2" charset="2"/>
              <a:buNone/>
              <a:defRPr/>
            </a:pPr>
            <a:endParaRPr lang="en-GB" dirty="0" smtClean="0"/>
          </a:p>
          <a:p>
            <a:pPr algn="ctr">
              <a:buFont typeface="Wingdings" pitchFamily="2" charset="2"/>
              <a:buNone/>
              <a:defRPr/>
            </a:pPr>
            <a:r>
              <a:rPr lang="ar-IQ" dirty="0" smtClean="0"/>
              <a:t>ينبغي على الهيئات العامة ان تقوم بنشر وتعميم الوثائق التي تخص المصلحة العامة بشكل واسع ودون اي طلب محدد. </a:t>
            </a:r>
            <a:endParaRPr lang="en-GB" dirty="0" smtClean="0"/>
          </a:p>
        </p:txBody>
      </p:sp>
      <p:sp>
        <p:nvSpPr>
          <p:cNvPr id="5" name="Espace réservé du numéro de diapositive 4"/>
          <p:cNvSpPr>
            <a:spLocks noGrp="1"/>
          </p:cNvSpPr>
          <p:nvPr>
            <p:ph type="sldNum" sz="quarter" idx="15"/>
          </p:nvPr>
        </p:nvSpPr>
        <p:spPr/>
        <p:txBody>
          <a:bodyPr/>
          <a:lstStyle/>
          <a:p>
            <a:fld id="{4F2E99F6-6F0B-44DE-A0C1-4CBCA1455D93}" type="slidenum">
              <a:rPr lang="fr-FR" smtClean="0"/>
              <a:pPr/>
              <a:t>21</a:t>
            </a:fld>
            <a:endParaRPr lang="fr-FR"/>
          </a:p>
        </p:txBody>
      </p:sp>
      <p:sp>
        <p:nvSpPr>
          <p:cNvPr id="8" name="ZoneTexte 7"/>
          <p:cNvSpPr txBox="1"/>
          <p:nvPr/>
        </p:nvSpPr>
        <p:spPr>
          <a:xfrm>
            <a:off x="539552" y="436788"/>
            <a:ext cx="8064896" cy="584775"/>
          </a:xfrm>
          <a:prstGeom prst="rect">
            <a:avLst/>
          </a:prstGeom>
          <a:solidFill>
            <a:schemeClr val="accent4">
              <a:lumMod val="20000"/>
              <a:lumOff val="80000"/>
            </a:schemeClr>
          </a:solidFill>
        </p:spPr>
        <p:txBody>
          <a:bodyPr wrap="square" rtlCol="0">
            <a:spAutoFit/>
          </a:bodyPr>
          <a:lstStyle/>
          <a:p>
            <a:pPr algn="ctr"/>
            <a:r>
              <a:rPr lang="ar-YE" sz="3200" b="1" dirty="0">
                <a:solidFill>
                  <a:srgbClr val="00B050"/>
                </a:solidFill>
              </a:rPr>
              <a:t>مبادئ التشريعات المتعلقة بالحق في </a:t>
            </a:r>
            <a:r>
              <a:rPr lang="ar-SA" sz="3200" b="1" dirty="0">
                <a:solidFill>
                  <a:srgbClr val="00B050"/>
                </a:solidFill>
              </a:rPr>
              <a:t>النفاذ إلى المعلومة</a:t>
            </a:r>
            <a:endParaRPr lang="fr-FR" sz="3200" b="1" dirty="0">
              <a:solidFill>
                <a:srgbClr val="00B050"/>
              </a:solidFill>
            </a:endParaRPr>
          </a:p>
        </p:txBody>
      </p:sp>
    </p:spTree>
    <p:extLst>
      <p:ext uri="{BB962C8B-B14F-4D97-AF65-F5344CB8AC3E}">
        <p14:creationId xmlns:p14="http://schemas.microsoft.com/office/powerpoint/2010/main" val="1459969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263525"/>
            <a:ext cx="8385175" cy="1431925"/>
          </a:xfrm>
        </p:spPr>
        <p:txBody>
          <a:bodyPr/>
          <a:lstStyle/>
          <a:p>
            <a:pPr algn="ctr" eaLnBrk="1" hangingPunct="1">
              <a:defRPr/>
            </a:pPr>
            <a:r>
              <a:rPr lang="ar-IQ" b="1" dirty="0" smtClean="0">
                <a:solidFill>
                  <a:schemeClr val="tx1"/>
                </a:solidFill>
              </a:rPr>
              <a:t>تقييم الضرر</a:t>
            </a:r>
            <a:endParaRPr lang="en-US" b="1" dirty="0" smtClean="0">
              <a:solidFill>
                <a:schemeClr val="tx1"/>
              </a:solidFill>
            </a:endParaRPr>
          </a:p>
        </p:txBody>
      </p:sp>
      <p:sp>
        <p:nvSpPr>
          <p:cNvPr id="3" name="Content Placeholder 2"/>
          <p:cNvSpPr>
            <a:spLocks noGrp="1"/>
          </p:cNvSpPr>
          <p:nvPr>
            <p:ph idx="1"/>
          </p:nvPr>
        </p:nvSpPr>
        <p:spPr>
          <a:xfrm>
            <a:off x="2647950" y="2714620"/>
            <a:ext cx="5710264" cy="3810005"/>
          </a:xfrm>
        </p:spPr>
        <p:txBody>
          <a:bodyPr>
            <a:normAutofit/>
          </a:bodyPr>
          <a:lstStyle/>
          <a:p>
            <a:pPr marL="0" indent="0" algn="ctr" eaLnBrk="1" hangingPunct="1">
              <a:lnSpc>
                <a:spcPct val="90000"/>
              </a:lnSpc>
              <a:buFont typeface="Wingdings" pitchFamily="2" charset="2"/>
              <a:buNone/>
              <a:defRPr/>
            </a:pPr>
            <a:r>
              <a:rPr lang="ar-IQ" sz="3000" dirty="0" smtClean="0">
                <a:latin typeface="Corbel" panose="020B0503020204020204" pitchFamily="34" charset="0"/>
              </a:rPr>
              <a:t>اذا كان وصول العامة الى وثيقة ما قد يسبب ضررا لمصلحة جهة معينة، فينبغي ان يتم الافصاح عن هذه الوثيقة في حال ان المصلحة العامة تتجاوز المصلحة المحمية.</a:t>
            </a:r>
          </a:p>
          <a:p>
            <a:pPr marL="0" indent="0" algn="ctr" eaLnBrk="1" hangingPunct="1">
              <a:lnSpc>
                <a:spcPct val="90000"/>
              </a:lnSpc>
              <a:buFont typeface="Wingdings" pitchFamily="2" charset="2"/>
              <a:buNone/>
              <a:defRPr/>
            </a:pPr>
            <a:endParaRPr lang="en-US" sz="3000" dirty="0" smtClean="0">
              <a:latin typeface="Corbel" panose="020B0503020204020204" pitchFamily="34" charset="0"/>
            </a:endParaRPr>
          </a:p>
          <a:p>
            <a:pPr marL="0" indent="0" eaLnBrk="1" hangingPunct="1">
              <a:lnSpc>
                <a:spcPct val="90000"/>
              </a:lnSpc>
              <a:buFont typeface="Wingdings" pitchFamily="2" charset="2"/>
              <a:buNone/>
              <a:defRPr/>
            </a:pPr>
            <a:endParaRPr lang="en-US" sz="3000" dirty="0" smtClean="0">
              <a:latin typeface="Corbel" panose="020B0503020204020204" pitchFamily="34" charset="0"/>
            </a:endParaRPr>
          </a:p>
        </p:txBody>
      </p:sp>
      <p:pic>
        <p:nvPicPr>
          <p:cNvPr id="6148" name="Picture 5" descr="public_interest_071204.jpg"/>
          <p:cNvPicPr>
            <a:picLocks noChangeAspect="1" noChangeArrowheads="1"/>
          </p:cNvPicPr>
          <p:nvPr/>
        </p:nvPicPr>
        <p:blipFill>
          <a:blip r:embed="rId2"/>
          <a:srcRect/>
          <a:stretch>
            <a:fillRect/>
          </a:stretch>
        </p:blipFill>
        <p:spPr bwMode="auto">
          <a:xfrm>
            <a:off x="971550" y="3484563"/>
            <a:ext cx="1676400" cy="1457325"/>
          </a:xfrm>
          <a:prstGeom prst="rect">
            <a:avLst/>
          </a:prstGeom>
          <a:noFill/>
          <a:ln w="9525">
            <a:noFill/>
            <a:miter lim="800000"/>
            <a:headEnd/>
            <a:tailEnd/>
          </a:ln>
        </p:spPr>
      </p:pic>
      <p:pic>
        <p:nvPicPr>
          <p:cNvPr id="6149" name="Picture 9" descr="public_interest_welcome"/>
          <p:cNvPicPr>
            <a:picLocks noChangeAspect="1" noChangeArrowheads="1"/>
          </p:cNvPicPr>
          <p:nvPr/>
        </p:nvPicPr>
        <p:blipFill>
          <a:blip r:embed="rId3"/>
          <a:srcRect/>
          <a:stretch>
            <a:fillRect/>
          </a:stretch>
        </p:blipFill>
        <p:spPr bwMode="auto">
          <a:xfrm>
            <a:off x="971550" y="1905000"/>
            <a:ext cx="1676400" cy="1368425"/>
          </a:xfrm>
          <a:prstGeom prst="rect">
            <a:avLst/>
          </a:prstGeom>
          <a:noFill/>
          <a:ln w="9525">
            <a:noFill/>
            <a:miter lim="800000"/>
            <a:headEnd/>
            <a:tailEnd/>
          </a:ln>
        </p:spPr>
      </p:pic>
      <p:pic>
        <p:nvPicPr>
          <p:cNvPr id="6150" name="Picture 11" descr="TPI_headlogo">
            <a:hlinkClick r:id="rId4"/>
          </p:cNvPr>
          <p:cNvPicPr>
            <a:picLocks noChangeAspect="1" noChangeArrowheads="1"/>
          </p:cNvPicPr>
          <p:nvPr/>
        </p:nvPicPr>
        <p:blipFill>
          <a:blip r:embed="rId5"/>
          <a:srcRect/>
          <a:stretch>
            <a:fillRect/>
          </a:stretch>
        </p:blipFill>
        <p:spPr bwMode="auto">
          <a:xfrm>
            <a:off x="954088" y="5151438"/>
            <a:ext cx="1693862" cy="1373187"/>
          </a:xfrm>
          <a:prstGeom prst="rect">
            <a:avLst/>
          </a:prstGeom>
          <a:noFill/>
          <a:ln w="9525">
            <a:noFill/>
            <a:miter lim="800000"/>
            <a:headEnd/>
            <a:tailEnd/>
          </a:ln>
        </p:spPr>
      </p:pic>
      <p:sp>
        <p:nvSpPr>
          <p:cNvPr id="8" name="Espace réservé du numéro de diapositive 7"/>
          <p:cNvSpPr>
            <a:spLocks noGrp="1"/>
          </p:cNvSpPr>
          <p:nvPr>
            <p:ph type="sldNum" sz="quarter" idx="15"/>
          </p:nvPr>
        </p:nvSpPr>
        <p:spPr/>
        <p:txBody>
          <a:bodyPr/>
          <a:lstStyle/>
          <a:p>
            <a:fld id="{4F2E99F6-6F0B-44DE-A0C1-4CBCA1455D93}" type="slidenum">
              <a:rPr lang="fr-FR" smtClean="0"/>
              <a:pPr/>
              <a:t>22</a:t>
            </a:fld>
            <a:endParaRPr lang="fr-FR"/>
          </a:p>
        </p:txBody>
      </p:sp>
      <p:sp>
        <p:nvSpPr>
          <p:cNvPr id="11" name="ZoneTexte 10"/>
          <p:cNvSpPr txBox="1"/>
          <p:nvPr/>
        </p:nvSpPr>
        <p:spPr>
          <a:xfrm>
            <a:off x="539552" y="436788"/>
            <a:ext cx="8064896" cy="584775"/>
          </a:xfrm>
          <a:prstGeom prst="rect">
            <a:avLst/>
          </a:prstGeom>
          <a:solidFill>
            <a:schemeClr val="accent4">
              <a:lumMod val="20000"/>
              <a:lumOff val="80000"/>
            </a:schemeClr>
          </a:solidFill>
        </p:spPr>
        <p:txBody>
          <a:bodyPr wrap="square" rtlCol="0">
            <a:spAutoFit/>
          </a:bodyPr>
          <a:lstStyle/>
          <a:p>
            <a:pPr algn="ctr"/>
            <a:r>
              <a:rPr lang="ar-YE" sz="3200" b="1" dirty="0">
                <a:solidFill>
                  <a:srgbClr val="00B050"/>
                </a:solidFill>
              </a:rPr>
              <a:t>مبادئ التشريعات المتعلقة بالحق في </a:t>
            </a:r>
            <a:r>
              <a:rPr lang="ar-SA" sz="3200" b="1" dirty="0">
                <a:solidFill>
                  <a:srgbClr val="00B050"/>
                </a:solidFill>
              </a:rPr>
              <a:t>النفاذ إلى المعلومة</a:t>
            </a:r>
            <a:endParaRPr lang="fr-FR" sz="3200" b="1" dirty="0">
              <a:solidFill>
                <a:srgbClr val="00B050"/>
              </a:solidFill>
            </a:endParaRPr>
          </a:p>
        </p:txBody>
      </p:sp>
    </p:spTree>
    <p:extLst>
      <p:ext uri="{BB962C8B-B14F-4D97-AF65-F5344CB8AC3E}">
        <p14:creationId xmlns:p14="http://schemas.microsoft.com/office/powerpoint/2010/main" val="37535254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908720"/>
            <a:ext cx="7467600" cy="1143000"/>
          </a:xfrm>
        </p:spPr>
        <p:txBody>
          <a:bodyPr>
            <a:normAutofit fontScale="90000"/>
          </a:bodyPr>
          <a:lstStyle/>
          <a:p>
            <a:pPr algn="ctr">
              <a:defRPr/>
            </a:pPr>
            <a:r>
              <a:rPr lang="ar-IQ" sz="6000" dirty="0" smtClean="0"/>
              <a:t>تشجيع مفهوم الحكومة </a:t>
            </a:r>
            <a:r>
              <a:rPr lang="ar-IQ" sz="6000" dirty="0"/>
              <a:t>المفتوحة</a:t>
            </a:r>
            <a:endParaRPr lang="en-GB" dirty="0" smtClean="0"/>
          </a:p>
        </p:txBody>
      </p:sp>
      <p:sp>
        <p:nvSpPr>
          <p:cNvPr id="3" name="Content Placeholder 2"/>
          <p:cNvSpPr>
            <a:spLocks noGrp="1"/>
          </p:cNvSpPr>
          <p:nvPr>
            <p:ph idx="1"/>
          </p:nvPr>
        </p:nvSpPr>
        <p:spPr>
          <a:xfrm>
            <a:off x="597098" y="2276872"/>
            <a:ext cx="8007350" cy="4191000"/>
          </a:xfrm>
        </p:spPr>
        <p:txBody>
          <a:bodyPr/>
          <a:lstStyle/>
          <a:p>
            <a:pPr marL="0" indent="0" algn="r" rtl="1">
              <a:buFont typeface="Wingdings" pitchFamily="2" charset="2"/>
              <a:buNone/>
              <a:defRPr/>
            </a:pPr>
            <a:r>
              <a:rPr lang="ar-IQ" dirty="0" smtClean="0"/>
              <a:t>ينبغي تغيير سياسة السرية في </a:t>
            </a:r>
            <a:r>
              <a:rPr lang="ar-TN" dirty="0" smtClean="0"/>
              <a:t>الإدارات </a:t>
            </a:r>
            <a:r>
              <a:rPr lang="ar-IQ" dirty="0" smtClean="0"/>
              <a:t>من خلال:          </a:t>
            </a:r>
            <a:endParaRPr lang="en-GB" dirty="0" smtClean="0"/>
          </a:p>
          <a:p>
            <a:pPr lvl="2" indent="0" algn="r" rtl="1">
              <a:defRPr/>
            </a:pPr>
            <a:r>
              <a:rPr lang="ar-IQ" sz="2400" dirty="0" smtClean="0">
                <a:cs typeface="+mj-cs"/>
              </a:rPr>
              <a:t>تدريب المسؤولين</a:t>
            </a:r>
            <a:r>
              <a:rPr lang="ar-TN" sz="2400" dirty="0" smtClean="0">
                <a:cs typeface="+mj-cs"/>
              </a:rPr>
              <a:t> و الموظفين</a:t>
            </a:r>
            <a:r>
              <a:rPr lang="ar-IQ" sz="2400" dirty="0" smtClean="0">
                <a:cs typeface="+mj-cs"/>
              </a:rPr>
              <a:t>.</a:t>
            </a:r>
            <a:endParaRPr lang="en-GB" sz="2400" dirty="0" smtClean="0">
              <a:cs typeface="+mj-cs"/>
            </a:endParaRPr>
          </a:p>
          <a:p>
            <a:pPr lvl="2" indent="0" algn="r" rtl="1">
              <a:defRPr/>
            </a:pPr>
            <a:r>
              <a:rPr lang="ar-IQ" sz="2400" dirty="0" smtClean="0">
                <a:cs typeface="+mj-cs"/>
              </a:rPr>
              <a:t>فرض عقوبات جزائية على أولئك الذين يقومون عمدا بعرقلة عملية الوصول الى المعلومات. </a:t>
            </a:r>
            <a:endParaRPr lang="en-GB" sz="2400" dirty="0" smtClean="0">
              <a:cs typeface="+mj-cs"/>
            </a:endParaRPr>
          </a:p>
          <a:p>
            <a:pPr lvl="2" indent="0" algn="r" rtl="1">
              <a:defRPr/>
            </a:pPr>
            <a:r>
              <a:rPr lang="ar-IQ" sz="2400" dirty="0" smtClean="0">
                <a:cs typeface="+mj-cs"/>
              </a:rPr>
              <a:t>اعلام العامة بحقوقهم.</a:t>
            </a:r>
            <a:endParaRPr lang="en-GB" sz="2400" dirty="0" smtClean="0">
              <a:cs typeface="+mj-cs"/>
            </a:endParaRPr>
          </a:p>
          <a:p>
            <a:pPr lvl="2" indent="0" algn="r" rtl="1">
              <a:defRPr/>
            </a:pPr>
            <a:r>
              <a:rPr lang="ar-IQ" sz="2400" dirty="0" smtClean="0">
                <a:cs typeface="+mj-cs"/>
              </a:rPr>
              <a:t>حفظ السجلات بطريقة افضل.</a:t>
            </a:r>
            <a:endParaRPr lang="en-GB" sz="2400" dirty="0" smtClean="0">
              <a:cs typeface="+mj-cs"/>
            </a:endParaRPr>
          </a:p>
        </p:txBody>
      </p:sp>
      <p:sp>
        <p:nvSpPr>
          <p:cNvPr id="8" name="ZoneTexte 7"/>
          <p:cNvSpPr txBox="1"/>
          <p:nvPr/>
        </p:nvSpPr>
        <p:spPr>
          <a:xfrm>
            <a:off x="539552" y="436788"/>
            <a:ext cx="8064896" cy="584775"/>
          </a:xfrm>
          <a:prstGeom prst="rect">
            <a:avLst/>
          </a:prstGeom>
          <a:solidFill>
            <a:schemeClr val="accent4">
              <a:lumMod val="20000"/>
              <a:lumOff val="80000"/>
            </a:schemeClr>
          </a:solidFill>
        </p:spPr>
        <p:txBody>
          <a:bodyPr wrap="square" rtlCol="0">
            <a:spAutoFit/>
          </a:bodyPr>
          <a:lstStyle/>
          <a:p>
            <a:pPr algn="ctr"/>
            <a:r>
              <a:rPr lang="ar-YE" sz="3200" b="1" dirty="0">
                <a:solidFill>
                  <a:srgbClr val="00B050"/>
                </a:solidFill>
              </a:rPr>
              <a:t>مبادئ التشريعات المتعلقة بالحق في </a:t>
            </a:r>
            <a:r>
              <a:rPr lang="ar-SA" sz="3200" b="1" dirty="0">
                <a:solidFill>
                  <a:srgbClr val="00B050"/>
                </a:solidFill>
              </a:rPr>
              <a:t>النفاذ إلى المعلومة</a:t>
            </a:r>
            <a:endParaRPr lang="fr-FR" sz="3200" b="1" dirty="0">
              <a:solidFill>
                <a:srgbClr val="00B050"/>
              </a:solidFill>
            </a:endParaRPr>
          </a:p>
        </p:txBody>
      </p:sp>
    </p:spTree>
    <p:extLst>
      <p:ext uri="{BB962C8B-B14F-4D97-AF65-F5344CB8AC3E}">
        <p14:creationId xmlns:p14="http://schemas.microsoft.com/office/powerpoint/2010/main" val="32504871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7467600" cy="1143000"/>
          </a:xfrm>
        </p:spPr>
        <p:txBody>
          <a:bodyPr/>
          <a:lstStyle/>
          <a:p>
            <a:pPr algn="ctr" eaLnBrk="1" hangingPunct="1">
              <a:defRPr/>
            </a:pPr>
            <a:r>
              <a:rPr lang="ar-IQ" dirty="0"/>
              <a:t>أولوية الافصاح</a:t>
            </a:r>
          </a:p>
        </p:txBody>
      </p:sp>
      <p:sp>
        <p:nvSpPr>
          <p:cNvPr id="3" name="Content Placeholder 2"/>
          <p:cNvSpPr>
            <a:spLocks noGrp="1"/>
          </p:cNvSpPr>
          <p:nvPr>
            <p:ph idx="1"/>
          </p:nvPr>
        </p:nvSpPr>
        <p:spPr>
          <a:xfrm>
            <a:off x="838200" y="2698750"/>
            <a:ext cx="8007350" cy="4191000"/>
          </a:xfrm>
        </p:spPr>
        <p:txBody>
          <a:bodyPr/>
          <a:lstStyle/>
          <a:p>
            <a:pPr marL="0" indent="0" algn="ctr">
              <a:buFont typeface="Wingdings" pitchFamily="2" charset="2"/>
              <a:buNone/>
              <a:defRPr/>
            </a:pPr>
            <a:r>
              <a:rPr lang="ar-IQ" dirty="0" smtClean="0"/>
              <a:t>ضرورة الاصلاح التشريعي لتعديل او الغاء القوانين التي لا تتماشى ومبدأ الحد الاقصى للافصاح.</a:t>
            </a:r>
          </a:p>
          <a:p>
            <a:pPr>
              <a:defRPr/>
            </a:pPr>
            <a:endParaRPr lang="en-GB" dirty="0" smtClean="0"/>
          </a:p>
        </p:txBody>
      </p:sp>
      <p:sp>
        <p:nvSpPr>
          <p:cNvPr id="5" name="Espace réservé du numéro de diapositive 4"/>
          <p:cNvSpPr>
            <a:spLocks noGrp="1"/>
          </p:cNvSpPr>
          <p:nvPr>
            <p:ph type="sldNum" sz="quarter" idx="15"/>
          </p:nvPr>
        </p:nvSpPr>
        <p:spPr/>
        <p:txBody>
          <a:bodyPr/>
          <a:lstStyle/>
          <a:p>
            <a:fld id="{4F2E99F6-6F0B-44DE-A0C1-4CBCA1455D93}" type="slidenum">
              <a:rPr lang="fr-FR" smtClean="0"/>
              <a:pPr/>
              <a:t>24</a:t>
            </a:fld>
            <a:endParaRPr lang="fr-FR"/>
          </a:p>
        </p:txBody>
      </p:sp>
      <p:sp>
        <p:nvSpPr>
          <p:cNvPr id="7" name="ZoneTexte 6"/>
          <p:cNvSpPr txBox="1"/>
          <p:nvPr/>
        </p:nvSpPr>
        <p:spPr>
          <a:xfrm>
            <a:off x="539552" y="436788"/>
            <a:ext cx="8064896" cy="584775"/>
          </a:xfrm>
          <a:prstGeom prst="rect">
            <a:avLst/>
          </a:prstGeom>
          <a:solidFill>
            <a:schemeClr val="accent4">
              <a:lumMod val="20000"/>
              <a:lumOff val="80000"/>
            </a:schemeClr>
          </a:solidFill>
        </p:spPr>
        <p:txBody>
          <a:bodyPr wrap="square" rtlCol="0">
            <a:spAutoFit/>
          </a:bodyPr>
          <a:lstStyle/>
          <a:p>
            <a:pPr algn="ctr"/>
            <a:r>
              <a:rPr lang="ar-YE" sz="3200" b="1" dirty="0">
                <a:solidFill>
                  <a:srgbClr val="00B050"/>
                </a:solidFill>
              </a:rPr>
              <a:t>مبادئ التشريعات المتعلقة بالحق في </a:t>
            </a:r>
            <a:r>
              <a:rPr lang="ar-SA" sz="3200" b="1" dirty="0">
                <a:solidFill>
                  <a:srgbClr val="00B050"/>
                </a:solidFill>
              </a:rPr>
              <a:t>النفاذ إلى المعلومة</a:t>
            </a:r>
            <a:endParaRPr lang="fr-FR" sz="3200" b="1" dirty="0">
              <a:solidFill>
                <a:srgbClr val="00B050"/>
              </a:solidFill>
            </a:endParaRPr>
          </a:p>
        </p:txBody>
      </p:sp>
    </p:spTree>
    <p:extLst>
      <p:ext uri="{BB962C8B-B14F-4D97-AF65-F5344CB8AC3E}">
        <p14:creationId xmlns:p14="http://schemas.microsoft.com/office/powerpoint/2010/main" val="3104843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102" y="1484784"/>
            <a:ext cx="7467600" cy="638944"/>
          </a:xfrm>
        </p:spPr>
        <p:txBody>
          <a:bodyPr>
            <a:noAutofit/>
          </a:bodyPr>
          <a:lstStyle/>
          <a:p>
            <a:pPr algn="ctr" eaLnBrk="1" hangingPunct="1">
              <a:defRPr/>
            </a:pPr>
            <a:r>
              <a:rPr lang="ar-IQ" sz="4400" dirty="0"/>
              <a:t>حماية </a:t>
            </a:r>
            <a:r>
              <a:rPr lang="ar-IQ" sz="4400" dirty="0" smtClean="0"/>
              <a:t>الم</a:t>
            </a:r>
            <a:r>
              <a:rPr lang="ar-TN" sz="4400" dirty="0" err="1" smtClean="0"/>
              <a:t>بلغين</a:t>
            </a:r>
            <a:endParaRPr lang="en-GB" sz="4400" dirty="0"/>
          </a:p>
        </p:txBody>
      </p:sp>
      <p:sp>
        <p:nvSpPr>
          <p:cNvPr id="3" name="Content Placeholder 2"/>
          <p:cNvSpPr>
            <a:spLocks noGrp="1"/>
          </p:cNvSpPr>
          <p:nvPr>
            <p:ph idx="1"/>
          </p:nvPr>
        </p:nvSpPr>
        <p:spPr>
          <a:xfrm>
            <a:off x="539552" y="2060848"/>
            <a:ext cx="7165999" cy="3470201"/>
          </a:xfrm>
        </p:spPr>
        <p:txBody>
          <a:bodyPr/>
          <a:lstStyle/>
          <a:p>
            <a:pPr marL="0" indent="0" algn="r" rtl="1">
              <a:defRPr/>
            </a:pPr>
            <a:endParaRPr lang="ar-TN" dirty="0" smtClean="0"/>
          </a:p>
          <a:p>
            <a:pPr marL="0" indent="0" algn="r" rtl="1">
              <a:defRPr/>
            </a:pPr>
            <a:r>
              <a:rPr lang="ar-IQ" dirty="0" smtClean="0"/>
              <a:t>يجب توفير الحماية للافراد الذين يقومون </a:t>
            </a:r>
            <a:r>
              <a:rPr lang="ar-TN" dirty="0" smtClean="0"/>
              <a:t>بالتبليغ عن حالات الفساد أو الرشوة من خلال الإدلاء بمعلومات أثناء أدائهم لمهامهم</a:t>
            </a:r>
          </a:p>
          <a:p>
            <a:pPr marL="0" indent="0" algn="r" rtl="1">
              <a:buNone/>
              <a:defRPr/>
            </a:pPr>
            <a:endParaRPr lang="ar-IQ" dirty="0" smtClean="0"/>
          </a:p>
          <a:p>
            <a:pPr marL="0" indent="0" algn="r" rtl="1">
              <a:defRPr/>
            </a:pPr>
            <a:endParaRPr lang="ar-IQ" dirty="0" smtClean="0"/>
          </a:p>
          <a:p>
            <a:pPr marL="0" indent="0" algn="r" rtl="1">
              <a:defRPr/>
            </a:pPr>
            <a:r>
              <a:rPr lang="ar-IQ" dirty="0" smtClean="0"/>
              <a:t>ينبغي توفير نفس الحماية للافراد الذين يقومون بالافصاح عن المعلومات بشكل معقول وبحسن نية.</a:t>
            </a:r>
            <a:endParaRPr lang="ar-IQ" dirty="0"/>
          </a:p>
        </p:txBody>
      </p:sp>
      <p:sp>
        <p:nvSpPr>
          <p:cNvPr id="5" name="Espace réservé du numéro de diapositive 4"/>
          <p:cNvSpPr>
            <a:spLocks noGrp="1"/>
          </p:cNvSpPr>
          <p:nvPr>
            <p:ph type="sldNum" sz="quarter" idx="15"/>
          </p:nvPr>
        </p:nvSpPr>
        <p:spPr/>
        <p:txBody>
          <a:bodyPr/>
          <a:lstStyle/>
          <a:p>
            <a:fld id="{4F2E99F6-6F0B-44DE-A0C1-4CBCA1455D93}" type="slidenum">
              <a:rPr lang="fr-FR" smtClean="0"/>
              <a:pPr/>
              <a:t>25</a:t>
            </a:fld>
            <a:endParaRPr lang="fr-FR"/>
          </a:p>
        </p:txBody>
      </p:sp>
      <p:sp>
        <p:nvSpPr>
          <p:cNvPr id="7" name="ZoneTexte 6"/>
          <p:cNvSpPr txBox="1"/>
          <p:nvPr/>
        </p:nvSpPr>
        <p:spPr>
          <a:xfrm>
            <a:off x="539552" y="436788"/>
            <a:ext cx="8064896" cy="584775"/>
          </a:xfrm>
          <a:prstGeom prst="rect">
            <a:avLst/>
          </a:prstGeom>
          <a:solidFill>
            <a:schemeClr val="accent4">
              <a:lumMod val="20000"/>
              <a:lumOff val="80000"/>
            </a:schemeClr>
          </a:solidFill>
        </p:spPr>
        <p:txBody>
          <a:bodyPr wrap="square" rtlCol="0">
            <a:spAutoFit/>
          </a:bodyPr>
          <a:lstStyle/>
          <a:p>
            <a:pPr algn="ctr"/>
            <a:r>
              <a:rPr lang="ar-YE" sz="3200" b="1" dirty="0">
                <a:solidFill>
                  <a:srgbClr val="00B050"/>
                </a:solidFill>
              </a:rPr>
              <a:t>مبادئ التشريعات المتعلقة بالحق في </a:t>
            </a:r>
            <a:r>
              <a:rPr lang="ar-SA" sz="3200" b="1" dirty="0">
                <a:solidFill>
                  <a:srgbClr val="00B050"/>
                </a:solidFill>
              </a:rPr>
              <a:t>النفاذ إلى المعلومة</a:t>
            </a:r>
            <a:endParaRPr lang="fr-FR" sz="3200" b="1" dirty="0">
              <a:solidFill>
                <a:srgbClr val="00B050"/>
              </a:solidFill>
            </a:endParaRPr>
          </a:p>
        </p:txBody>
      </p:sp>
    </p:spTree>
    <p:extLst>
      <p:ext uri="{BB962C8B-B14F-4D97-AF65-F5344CB8AC3E}">
        <p14:creationId xmlns:p14="http://schemas.microsoft.com/office/powerpoint/2010/main" val="1182731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7601272" cy="1428760"/>
          </a:xfrm>
        </p:spPr>
        <p:txBody>
          <a:bodyPr>
            <a:noAutofit/>
          </a:bodyPr>
          <a:lstStyle/>
          <a:p>
            <a:pPr algn="ctr" rtl="1">
              <a:defRPr/>
            </a:pPr>
            <a:r>
              <a:rPr lang="ar-TN" sz="3200" b="1" dirty="0" smtClean="0"/>
              <a:t/>
            </a:r>
            <a:br>
              <a:rPr lang="ar-TN" sz="3200" b="1" dirty="0" smtClean="0"/>
            </a:br>
            <a:r>
              <a:rPr lang="ar-TN" sz="3200" b="1" dirty="0" smtClean="0"/>
              <a:t/>
            </a:r>
            <a:br>
              <a:rPr lang="ar-TN" sz="3200" b="1" dirty="0" smtClean="0"/>
            </a:br>
            <a:r>
              <a:rPr lang="ar-IQ" sz="3200" b="1" dirty="0" smtClean="0"/>
              <a:t>إجراءات تسهيل </a:t>
            </a:r>
            <a:r>
              <a:rPr lang="ar-IQ" sz="3200" b="1" dirty="0"/>
              <a:t>الوصول </a:t>
            </a:r>
            <a:r>
              <a:rPr lang="ar-IQ" sz="3200" b="1" dirty="0" smtClean="0"/>
              <a:t>إلى </a:t>
            </a:r>
            <a:r>
              <a:rPr lang="ar-TN" sz="3200" b="1" dirty="0" smtClean="0"/>
              <a:t/>
            </a:r>
            <a:br>
              <a:rPr lang="ar-TN" sz="3200" b="1" dirty="0" smtClean="0"/>
            </a:br>
            <a:r>
              <a:rPr lang="ar-IQ" sz="3200" b="1" dirty="0" smtClean="0"/>
              <a:t>المعلومات والتكاليف</a:t>
            </a:r>
            <a:endParaRPr lang="en-GB" sz="3200" b="1" dirty="0" smtClean="0"/>
          </a:p>
        </p:txBody>
      </p:sp>
      <p:sp>
        <p:nvSpPr>
          <p:cNvPr id="3" name="Content Placeholder 2"/>
          <p:cNvSpPr>
            <a:spLocks noGrp="1"/>
          </p:cNvSpPr>
          <p:nvPr>
            <p:ph idx="1"/>
          </p:nvPr>
        </p:nvSpPr>
        <p:spPr/>
        <p:txBody>
          <a:bodyPr/>
          <a:lstStyle/>
          <a:p>
            <a:pPr>
              <a:defRPr/>
            </a:pPr>
            <a:endParaRPr lang="en-GB" sz="2400" dirty="0" smtClean="0">
              <a:ea typeface="+mn-ea"/>
            </a:endParaRPr>
          </a:p>
          <a:p>
            <a:pPr marL="0" indent="0" algn="ctr">
              <a:buFont typeface="Wingdings" pitchFamily="2" charset="2"/>
              <a:buNone/>
              <a:defRPr/>
            </a:pPr>
            <a:endParaRPr lang="ar-TN" dirty="0" smtClean="0"/>
          </a:p>
          <a:p>
            <a:pPr marL="0" indent="0" algn="r" rtl="1">
              <a:defRPr/>
            </a:pPr>
            <a:r>
              <a:rPr lang="ar-IQ" dirty="0" smtClean="0"/>
              <a:t>وضع اجراءات واضحة للحصول على المعلومات.</a:t>
            </a:r>
            <a:endParaRPr lang="en-GB" dirty="0" smtClean="0"/>
          </a:p>
          <a:p>
            <a:pPr algn="r" rtl="1">
              <a:defRPr/>
            </a:pPr>
            <a:endParaRPr lang="en-GB" dirty="0" smtClean="0"/>
          </a:p>
          <a:p>
            <a:pPr marL="0" indent="0" algn="r" rtl="1">
              <a:defRPr/>
            </a:pPr>
            <a:r>
              <a:rPr lang="ar-IQ" dirty="0" smtClean="0"/>
              <a:t>وضع جداول زمنية واضحة.</a:t>
            </a:r>
            <a:endParaRPr lang="en-GB" dirty="0" smtClean="0"/>
          </a:p>
          <a:p>
            <a:pPr algn="r" rtl="1">
              <a:defRPr/>
            </a:pPr>
            <a:endParaRPr lang="en-GB" dirty="0" smtClean="0"/>
          </a:p>
          <a:p>
            <a:pPr marL="0" indent="0" algn="r" rtl="1">
              <a:defRPr/>
            </a:pPr>
            <a:r>
              <a:rPr lang="ar-IQ" dirty="0" smtClean="0"/>
              <a:t>اتاحة الفرص للطعن بهذه الاجراءات لدى المحاكم والهيئات المستقلة.</a:t>
            </a:r>
            <a:endParaRPr lang="en-GB" dirty="0" smtClean="0"/>
          </a:p>
          <a:p>
            <a:pPr marL="0" indent="0" algn="r" rtl="1">
              <a:defRPr/>
            </a:pPr>
            <a:endParaRPr lang="en-GB" dirty="0" smtClean="0"/>
          </a:p>
          <a:p>
            <a:pPr marL="0" indent="0" algn="r" rtl="1">
              <a:defRPr/>
            </a:pPr>
            <a:r>
              <a:rPr lang="ar-IQ" sz="2400" dirty="0" smtClean="0">
                <a:ea typeface="+mn-ea"/>
              </a:rPr>
              <a:t>التكاليف.</a:t>
            </a:r>
            <a:endParaRPr lang="en-GB" sz="2400" dirty="0" smtClean="0">
              <a:ea typeface="+mn-ea"/>
            </a:endParaRPr>
          </a:p>
          <a:p>
            <a:pPr>
              <a:buFont typeface="Wingdings" pitchFamily="2" charset="2"/>
              <a:buNone/>
              <a:defRPr/>
            </a:pPr>
            <a:endParaRPr lang="en-GB" dirty="0">
              <a:ea typeface="+mn-ea"/>
            </a:endParaRPr>
          </a:p>
        </p:txBody>
      </p:sp>
      <p:sp>
        <p:nvSpPr>
          <p:cNvPr id="5" name="Espace réservé du numéro de diapositive 4"/>
          <p:cNvSpPr>
            <a:spLocks noGrp="1"/>
          </p:cNvSpPr>
          <p:nvPr>
            <p:ph type="sldNum" sz="quarter" idx="15"/>
          </p:nvPr>
        </p:nvSpPr>
        <p:spPr/>
        <p:txBody>
          <a:bodyPr/>
          <a:lstStyle/>
          <a:p>
            <a:fld id="{4F2E99F6-6F0B-44DE-A0C1-4CBCA1455D93}" type="slidenum">
              <a:rPr lang="fr-FR" smtClean="0"/>
              <a:pPr/>
              <a:t>26</a:t>
            </a:fld>
            <a:endParaRPr lang="fr-FR"/>
          </a:p>
        </p:txBody>
      </p:sp>
      <p:sp>
        <p:nvSpPr>
          <p:cNvPr id="7" name="ZoneTexte 6"/>
          <p:cNvSpPr txBox="1"/>
          <p:nvPr/>
        </p:nvSpPr>
        <p:spPr>
          <a:xfrm>
            <a:off x="539552" y="436788"/>
            <a:ext cx="8064896" cy="584775"/>
          </a:xfrm>
          <a:prstGeom prst="rect">
            <a:avLst/>
          </a:prstGeom>
          <a:solidFill>
            <a:schemeClr val="accent4">
              <a:lumMod val="20000"/>
              <a:lumOff val="80000"/>
            </a:schemeClr>
          </a:solidFill>
        </p:spPr>
        <p:txBody>
          <a:bodyPr wrap="square" rtlCol="0">
            <a:spAutoFit/>
          </a:bodyPr>
          <a:lstStyle/>
          <a:p>
            <a:pPr algn="ctr"/>
            <a:r>
              <a:rPr lang="ar-YE" sz="3200" b="1" dirty="0">
                <a:solidFill>
                  <a:srgbClr val="00B050"/>
                </a:solidFill>
              </a:rPr>
              <a:t>مبادئ التشريعات المتعلقة بالحق في </a:t>
            </a:r>
            <a:r>
              <a:rPr lang="ar-SA" sz="3200" b="1" dirty="0">
                <a:solidFill>
                  <a:srgbClr val="00B050"/>
                </a:solidFill>
              </a:rPr>
              <a:t>النفاذ إلى المعلومة</a:t>
            </a:r>
            <a:endParaRPr lang="fr-FR" sz="3200" b="1" dirty="0">
              <a:solidFill>
                <a:srgbClr val="00B050"/>
              </a:solidFill>
            </a:endParaRPr>
          </a:p>
        </p:txBody>
      </p:sp>
    </p:spTree>
    <p:extLst>
      <p:ext uri="{BB962C8B-B14F-4D97-AF65-F5344CB8AC3E}">
        <p14:creationId xmlns:p14="http://schemas.microsoft.com/office/powerpoint/2010/main" val="2225077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4F2E99F6-6F0B-44DE-A0C1-4CBCA1455D93}" type="slidenum">
              <a:rPr lang="fr-FR" smtClean="0"/>
              <a:pPr/>
              <a:t>27</a:t>
            </a:fld>
            <a:endParaRPr lang="fr-FR"/>
          </a:p>
        </p:txBody>
      </p:sp>
      <p:sp>
        <p:nvSpPr>
          <p:cNvPr id="4" name="Titre 4"/>
          <p:cNvSpPr txBox="1">
            <a:spLocks/>
          </p:cNvSpPr>
          <p:nvPr/>
        </p:nvSpPr>
        <p:spPr>
          <a:xfrm>
            <a:off x="2555776" y="764704"/>
            <a:ext cx="5929338" cy="1224136"/>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rtl="1"/>
            <a:r>
              <a:rPr lang="ar-SA" dirty="0" smtClean="0">
                <a:solidFill>
                  <a:srgbClr val="FF0000"/>
                </a:solidFill>
              </a:rPr>
              <a:t>  </a:t>
            </a:r>
            <a:r>
              <a:rPr lang="ar-TN" sz="3600" b="1" dirty="0">
                <a:solidFill>
                  <a:srgbClr val="00B050"/>
                </a:solidFill>
                <a:latin typeface="+mn-lt"/>
                <a:ea typeface="+mn-ea"/>
                <a:cs typeface="+mn-cs"/>
              </a:rPr>
              <a:t>حق النفاذ إلى </a:t>
            </a:r>
            <a:r>
              <a:rPr lang="ar-TN" sz="3600" b="1" dirty="0" smtClean="0">
                <a:solidFill>
                  <a:srgbClr val="00B050"/>
                </a:solidFill>
                <a:latin typeface="+mn-lt"/>
                <a:ea typeface="+mn-ea"/>
                <a:cs typeface="+mn-cs"/>
              </a:rPr>
              <a:t>المعلومة</a:t>
            </a:r>
            <a:endParaRPr lang="fr-FR" sz="3600" b="1" dirty="0">
              <a:solidFill>
                <a:srgbClr val="00B050"/>
              </a:solidFill>
              <a:latin typeface="+mn-lt"/>
              <a:ea typeface="+mn-ea"/>
              <a:cs typeface="+mn-cs"/>
            </a:endParaRPr>
          </a:p>
        </p:txBody>
      </p:sp>
      <p:sp>
        <p:nvSpPr>
          <p:cNvPr id="5" name="ZoneTexte 4"/>
          <p:cNvSpPr txBox="1"/>
          <p:nvPr/>
        </p:nvSpPr>
        <p:spPr>
          <a:xfrm>
            <a:off x="611560" y="2132856"/>
            <a:ext cx="7381328" cy="1077218"/>
          </a:xfrm>
          <a:prstGeom prst="rect">
            <a:avLst/>
          </a:prstGeom>
          <a:solidFill>
            <a:schemeClr val="accent4">
              <a:lumMod val="20000"/>
              <a:lumOff val="80000"/>
            </a:schemeClr>
          </a:solidFill>
        </p:spPr>
        <p:txBody>
          <a:bodyPr wrap="square" rtlCol="0">
            <a:spAutoFit/>
          </a:bodyPr>
          <a:lstStyle/>
          <a:p>
            <a:pPr algn="ctr"/>
            <a:r>
              <a:rPr lang="ar-SA" sz="3200" b="1" dirty="0" smtClean="0">
                <a:solidFill>
                  <a:srgbClr val="00B050"/>
                </a:solidFill>
              </a:rPr>
              <a:t>حق النفاذ إلى المعلومة </a:t>
            </a:r>
          </a:p>
          <a:p>
            <a:pPr algn="ctr"/>
            <a:r>
              <a:rPr lang="ar-SA" sz="3200" b="1" dirty="0" smtClean="0">
                <a:solidFill>
                  <a:srgbClr val="00B050"/>
                </a:solidFill>
              </a:rPr>
              <a:t>في تونس</a:t>
            </a:r>
            <a:endParaRPr lang="fr-FR" sz="3200" b="1" dirty="0">
              <a:solidFill>
                <a:srgbClr val="00B050"/>
              </a:solidFill>
            </a:endParaRPr>
          </a:p>
        </p:txBody>
      </p:sp>
    </p:spTree>
    <p:extLst>
      <p:ext uri="{BB962C8B-B14F-4D97-AF65-F5344CB8AC3E}">
        <p14:creationId xmlns:p14="http://schemas.microsoft.com/office/powerpoint/2010/main" val="1629335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642102" y="1196752"/>
            <a:ext cx="7517456" cy="4912281"/>
          </a:xfrm>
        </p:spPr>
        <p:txBody>
          <a:bodyPr>
            <a:normAutofit fontScale="92500" lnSpcReduction="10000"/>
          </a:bodyPr>
          <a:lstStyle/>
          <a:p>
            <a:pPr lvl="0" algn="r" rtl="1"/>
            <a:r>
              <a:rPr lang="ar-TN" dirty="0"/>
              <a:t>الفصل 32 من الدستور التونسي الجديد: "تضمن الدولة الحق في الإعلام والحق في النفاذ إلى المعلومة.</a:t>
            </a:r>
            <a:endParaRPr lang="fr-FR" dirty="0"/>
          </a:p>
          <a:p>
            <a:pPr marL="0" indent="0" algn="r" rtl="1">
              <a:buNone/>
            </a:pPr>
            <a:r>
              <a:rPr lang="ar-TN" dirty="0"/>
              <a:t>	</a:t>
            </a:r>
            <a:r>
              <a:rPr lang="ar-TN" dirty="0" smtClean="0"/>
              <a:t>تسعى </a:t>
            </a:r>
            <a:r>
              <a:rPr lang="ar-TN" dirty="0"/>
              <a:t>الدولة إلى ضمان الحق في النفاذ إلى شبكات الاتصال».</a:t>
            </a:r>
            <a:endParaRPr lang="fr-FR" dirty="0"/>
          </a:p>
          <a:p>
            <a:pPr lvl="0" algn="r" rtl="1"/>
            <a:r>
              <a:rPr lang="ar-TN" dirty="0"/>
              <a:t>القانون الأساسي عدد 22 لسنة 2016 المتعلق بالنفاذ إلى المعلومة الذي تمت المصادقة عليه في </a:t>
            </a:r>
            <a:r>
              <a:rPr lang="fr-FR" dirty="0"/>
              <a:t>24</a:t>
            </a:r>
            <a:r>
              <a:rPr lang="ar-TN" dirty="0"/>
              <a:t> مارس 2016 ونشر بالرائد الرسمي في29  مارس 2016 والذي يدخل حيز النفاذ في غضون سنة من تاريخ نشره بالرائد الرسمي</a:t>
            </a:r>
            <a:r>
              <a:rPr lang="ar-TN" dirty="0" smtClean="0"/>
              <a:t>.</a:t>
            </a:r>
            <a:endParaRPr lang="ar-SA" dirty="0" smtClean="0"/>
          </a:p>
          <a:p>
            <a:pPr lvl="0" algn="r" rtl="1"/>
            <a:r>
              <a:rPr lang="ar-SA" dirty="0" smtClean="0"/>
              <a:t>المنشور التفسيري </a:t>
            </a:r>
            <a:r>
              <a:rPr lang="ar-TN" dirty="0" smtClean="0"/>
              <a:t>عدد 19 </a:t>
            </a:r>
            <a:r>
              <a:rPr lang="ar-SA" dirty="0" smtClean="0"/>
              <a:t>بتاريخ 18 ماي 2018،</a:t>
            </a:r>
            <a:endParaRPr lang="fr-FR" dirty="0"/>
          </a:p>
          <a:p>
            <a:pPr lvl="0" algn="r" rtl="1"/>
            <a:r>
              <a:rPr lang="ar-TN" dirty="0">
                <a:solidFill>
                  <a:srgbClr val="C00000"/>
                </a:solidFill>
              </a:rPr>
              <a:t>المرسوم عدد 41 لسنة 2011 المؤرخ في 26 ماي 2011 المتعلق بالنفاذ إلى الوثائق الإدارية كما تم تنقيحه وإتمامه بالمرسوم عدد 54 لسنة 2011 المؤرخ في 11 جوان 2011.</a:t>
            </a:r>
            <a:endParaRPr lang="fr-FR" dirty="0">
              <a:solidFill>
                <a:srgbClr val="C00000"/>
              </a:solidFill>
            </a:endParaRPr>
          </a:p>
          <a:p>
            <a:pPr algn="r" rtl="1"/>
            <a:r>
              <a:rPr lang="ar-TN" dirty="0">
                <a:solidFill>
                  <a:srgbClr val="C00000"/>
                </a:solidFill>
              </a:rPr>
              <a:t>المنشور التطبيقي عدد 25 الصادر عن رئيس الحكومة بتاريخ 05 ماي </a:t>
            </a:r>
            <a:r>
              <a:rPr lang="ar-TN" dirty="0" smtClean="0">
                <a:solidFill>
                  <a:srgbClr val="C00000"/>
                </a:solidFill>
              </a:rPr>
              <a:t>2012</a:t>
            </a:r>
          </a:p>
          <a:p>
            <a:pPr algn="r" rtl="1"/>
            <a:r>
              <a:rPr lang="ar-TN" dirty="0"/>
              <a:t>المرسوم عدد 115 لسنة 2011 المتعلق بحرية الصحافة والطباعة </a:t>
            </a:r>
            <a:r>
              <a:rPr lang="ar-TN" dirty="0" smtClean="0"/>
              <a:t>والنشر</a:t>
            </a:r>
          </a:p>
          <a:p>
            <a:pPr algn="r" rtl="1"/>
            <a:r>
              <a:rPr lang="ar-TN" dirty="0"/>
              <a:t>المرسوم عدد 116 لسنة 2011 المتعلق بحرية الاتصال </a:t>
            </a:r>
            <a:r>
              <a:rPr lang="ar-SA" dirty="0"/>
              <a:t>السمعي البصري </a:t>
            </a:r>
            <a:r>
              <a:rPr lang="ar-TN" dirty="0"/>
              <a:t>وبإحداث </a:t>
            </a:r>
            <a:r>
              <a:rPr lang="ar-SA" dirty="0"/>
              <a:t>هيئة عليا مستقلة للاتصال السمعي والبصري</a:t>
            </a:r>
            <a:endParaRPr lang="fr-FR" dirty="0"/>
          </a:p>
        </p:txBody>
      </p:sp>
      <p:sp>
        <p:nvSpPr>
          <p:cNvPr id="6" name="ZoneTexte 5"/>
          <p:cNvSpPr txBox="1"/>
          <p:nvPr/>
        </p:nvSpPr>
        <p:spPr>
          <a:xfrm>
            <a:off x="395536" y="116632"/>
            <a:ext cx="8101408" cy="954107"/>
          </a:xfrm>
          <a:prstGeom prst="rect">
            <a:avLst/>
          </a:prstGeom>
          <a:solidFill>
            <a:schemeClr val="accent4">
              <a:lumMod val="20000"/>
              <a:lumOff val="80000"/>
            </a:schemeClr>
          </a:solidFill>
        </p:spPr>
        <p:txBody>
          <a:bodyPr wrap="square" rtlCol="0">
            <a:spAutoFit/>
          </a:bodyPr>
          <a:lstStyle/>
          <a:p>
            <a:pPr algn="ctr"/>
            <a:r>
              <a:rPr lang="ar-SA" sz="2800" b="1" dirty="0" smtClean="0">
                <a:solidFill>
                  <a:srgbClr val="00B050"/>
                </a:solidFill>
              </a:rPr>
              <a:t>الإطار القانوني المكرّس لحق النفاذ إلى المعلومة </a:t>
            </a:r>
          </a:p>
          <a:p>
            <a:pPr algn="ctr"/>
            <a:r>
              <a:rPr lang="ar-SA" sz="2800" b="1" dirty="0" smtClean="0">
                <a:solidFill>
                  <a:srgbClr val="00B050"/>
                </a:solidFill>
              </a:rPr>
              <a:t>في تونس</a:t>
            </a:r>
            <a:endParaRPr lang="fr-FR" sz="2800" b="1" dirty="0">
              <a:solidFill>
                <a:srgbClr val="00B050"/>
              </a:solidFill>
            </a:endParaRPr>
          </a:p>
        </p:txBody>
      </p:sp>
    </p:spTree>
    <p:extLst>
      <p:ext uri="{BB962C8B-B14F-4D97-AF65-F5344CB8AC3E}">
        <p14:creationId xmlns:p14="http://schemas.microsoft.com/office/powerpoint/2010/main" val="1428184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97425" y="1556792"/>
            <a:ext cx="8229600" cy="4525963"/>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r">
              <a:lnSpc>
                <a:spcPct val="80000"/>
              </a:lnSpc>
              <a:buFontTx/>
              <a:buNone/>
            </a:pPr>
            <a:r>
              <a:rPr lang="ar-TN" altLang="fr-FR" b="1" dirty="0" smtClean="0"/>
              <a:t>المحاور الكبرى التي جاء بها القانون الأساسي الجديد مقارنة بالمرسوم عدد 41 :</a:t>
            </a:r>
          </a:p>
          <a:p>
            <a:pPr algn="r">
              <a:lnSpc>
                <a:spcPct val="80000"/>
              </a:lnSpc>
              <a:buFontTx/>
              <a:buNone/>
            </a:pPr>
            <a:endParaRPr lang="ar-DZ" altLang="fr-FR" b="1" dirty="0" smtClean="0"/>
          </a:p>
          <a:p>
            <a:pPr algn="r">
              <a:lnSpc>
                <a:spcPct val="80000"/>
              </a:lnSpc>
              <a:buFontTx/>
              <a:buNone/>
            </a:pPr>
            <a:r>
              <a:rPr lang="ar-DZ" altLang="fr-FR" b="1" dirty="0" smtClean="0"/>
              <a:t> 1) تعريف حق النفاذ إلى المعلومة و ضبط أهدافه،</a:t>
            </a:r>
            <a:endParaRPr lang="ar-DZ" altLang="fr-FR" sz="800" b="1" dirty="0" smtClean="0"/>
          </a:p>
          <a:p>
            <a:pPr algn="r">
              <a:lnSpc>
                <a:spcPct val="80000"/>
              </a:lnSpc>
              <a:buFontTx/>
              <a:buNone/>
            </a:pPr>
            <a:r>
              <a:rPr lang="ar-DZ" altLang="fr-FR" sz="2000" dirty="0" smtClean="0"/>
              <a:t> </a:t>
            </a:r>
            <a:r>
              <a:rPr lang="ar-TN" altLang="fr-FR" b="1" dirty="0" smtClean="0"/>
              <a:t>2</a:t>
            </a:r>
            <a:r>
              <a:rPr lang="ar-DZ" altLang="fr-FR" b="1" dirty="0" smtClean="0"/>
              <a:t>)</a:t>
            </a:r>
            <a:r>
              <a:rPr lang="ar-DZ" altLang="fr-FR" sz="2000" dirty="0" smtClean="0"/>
              <a:t> </a:t>
            </a:r>
            <a:r>
              <a:rPr lang="ar-DZ" altLang="fr-FR" b="1" dirty="0" smtClean="0"/>
              <a:t>توسيع مجال تطبيق </a:t>
            </a:r>
            <a:r>
              <a:rPr lang="ar-TN" altLang="fr-FR" b="1" dirty="0" smtClean="0"/>
              <a:t>حق النفاذ إلى المعلومة</a:t>
            </a:r>
            <a:r>
              <a:rPr lang="ar-DZ" altLang="fr-FR" b="1" dirty="0" smtClean="0"/>
              <a:t>،</a:t>
            </a:r>
          </a:p>
          <a:p>
            <a:pPr algn="r">
              <a:lnSpc>
                <a:spcPct val="80000"/>
              </a:lnSpc>
              <a:buFontTx/>
              <a:buNone/>
            </a:pPr>
            <a:r>
              <a:rPr lang="ar-DZ" altLang="fr-FR" b="1" dirty="0" smtClean="0"/>
              <a:t> </a:t>
            </a:r>
            <a:r>
              <a:rPr lang="ar-TN" altLang="fr-FR" b="1" dirty="0" smtClean="0"/>
              <a:t>3</a:t>
            </a:r>
            <a:r>
              <a:rPr lang="ar-DZ" altLang="fr-FR" b="1" dirty="0" smtClean="0"/>
              <a:t>) إحداث هيئة للنفاذ إلى </a:t>
            </a:r>
            <a:r>
              <a:rPr lang="ar-TN" altLang="fr-FR" b="1" dirty="0" smtClean="0"/>
              <a:t>المعلومة</a:t>
            </a:r>
            <a:r>
              <a:rPr lang="ar-DZ" altLang="fr-FR" b="1" dirty="0" smtClean="0"/>
              <a:t>، </a:t>
            </a:r>
          </a:p>
          <a:p>
            <a:pPr algn="r">
              <a:lnSpc>
                <a:spcPct val="80000"/>
              </a:lnSpc>
              <a:buFontTx/>
              <a:buNone/>
            </a:pPr>
            <a:r>
              <a:rPr lang="ar-DZ" altLang="fr-FR" b="1" dirty="0" smtClean="0"/>
              <a:t> </a:t>
            </a:r>
            <a:r>
              <a:rPr lang="ar-TN" altLang="fr-FR" b="1" dirty="0" smtClean="0"/>
              <a:t>4</a:t>
            </a:r>
            <a:r>
              <a:rPr lang="ar-DZ" altLang="fr-FR" b="1" dirty="0" smtClean="0"/>
              <a:t>) تدعيم الأحكام المتعلقة بالمكلف بالنفاذ إلى </a:t>
            </a:r>
            <a:r>
              <a:rPr lang="ar-TN" altLang="fr-FR" b="1" dirty="0" smtClean="0"/>
              <a:t>المعلومة</a:t>
            </a:r>
            <a:r>
              <a:rPr lang="ar-DZ" altLang="fr-FR" b="1" dirty="0" smtClean="0"/>
              <a:t>،</a:t>
            </a:r>
          </a:p>
          <a:p>
            <a:pPr algn="r">
              <a:lnSpc>
                <a:spcPct val="80000"/>
              </a:lnSpc>
              <a:buFontTx/>
              <a:buNone/>
            </a:pPr>
            <a:r>
              <a:rPr lang="ar-DZ" altLang="fr-FR" b="1" dirty="0" smtClean="0"/>
              <a:t> 5) تدعيم الضمانات لفائدة طالب</a:t>
            </a:r>
            <a:r>
              <a:rPr lang="ar-TN" altLang="fr-FR" b="1" dirty="0" smtClean="0"/>
              <a:t> النفاذ إلى</a:t>
            </a:r>
            <a:r>
              <a:rPr lang="ar-DZ" altLang="fr-FR" b="1" dirty="0" smtClean="0"/>
              <a:t> </a:t>
            </a:r>
            <a:r>
              <a:rPr lang="ar-TN" altLang="fr-FR" b="1" dirty="0" smtClean="0"/>
              <a:t>المعلومة</a:t>
            </a:r>
            <a:r>
              <a:rPr lang="ar-DZ" altLang="fr-FR" b="1" dirty="0" smtClean="0"/>
              <a:t>،</a:t>
            </a:r>
          </a:p>
          <a:p>
            <a:pPr algn="r" rtl="1">
              <a:lnSpc>
                <a:spcPct val="80000"/>
              </a:lnSpc>
              <a:buFontTx/>
              <a:buNone/>
            </a:pPr>
            <a:r>
              <a:rPr lang="ar-TN" altLang="fr-FR" b="1" dirty="0" smtClean="0"/>
              <a:t> 6) إعادة النظر في منظومة استثناءات الحق في </a:t>
            </a:r>
            <a:r>
              <a:rPr lang="ar-DZ" altLang="fr-FR" b="1" dirty="0" smtClean="0"/>
              <a:t>النفاذ إلى المعلومة،</a:t>
            </a:r>
            <a:r>
              <a:rPr lang="ar-TN" altLang="fr-FR" b="1" dirty="0" smtClean="0"/>
              <a:t> </a:t>
            </a:r>
            <a:endParaRPr lang="ar-DZ" altLang="fr-FR" b="1" dirty="0" smtClean="0"/>
          </a:p>
          <a:p>
            <a:pPr algn="r" rtl="1">
              <a:lnSpc>
                <a:spcPct val="80000"/>
              </a:lnSpc>
              <a:buFontTx/>
              <a:buNone/>
            </a:pPr>
            <a:r>
              <a:rPr lang="ar-TN" altLang="fr-FR" b="1" dirty="0" smtClean="0"/>
              <a:t> 7) </a:t>
            </a:r>
            <a:r>
              <a:rPr lang="ar-DZ" altLang="fr-FR" b="1" dirty="0" smtClean="0"/>
              <a:t>التنصيص على احكام جزائية</a:t>
            </a:r>
            <a:r>
              <a:rPr lang="ar-TN" altLang="fr-FR" b="1" dirty="0" smtClean="0"/>
              <a:t> بهدف ضمان فاعلية حق النفاذ إلى المعلومة</a:t>
            </a:r>
            <a:r>
              <a:rPr lang="ar-DZ" altLang="fr-FR" b="1" dirty="0" smtClean="0"/>
              <a:t> . </a:t>
            </a:r>
          </a:p>
          <a:p>
            <a:pPr algn="r">
              <a:lnSpc>
                <a:spcPct val="80000"/>
              </a:lnSpc>
              <a:buFontTx/>
              <a:buNone/>
            </a:pPr>
            <a:endParaRPr lang="ar-DZ" altLang="fr-FR" b="1" dirty="0" smtClean="0"/>
          </a:p>
          <a:p>
            <a:pPr algn="ctr">
              <a:lnSpc>
                <a:spcPct val="80000"/>
              </a:lnSpc>
              <a:buFontTx/>
              <a:buNone/>
            </a:pPr>
            <a:endParaRPr lang="fr-FR" altLang="fr-FR" b="1" dirty="0" smtClean="0"/>
          </a:p>
        </p:txBody>
      </p:sp>
      <p:sp>
        <p:nvSpPr>
          <p:cNvPr id="5" name="ZoneTexte 4"/>
          <p:cNvSpPr txBox="1"/>
          <p:nvPr/>
        </p:nvSpPr>
        <p:spPr>
          <a:xfrm>
            <a:off x="521296" y="260648"/>
            <a:ext cx="8101408" cy="954107"/>
          </a:xfrm>
          <a:prstGeom prst="rect">
            <a:avLst/>
          </a:prstGeom>
          <a:solidFill>
            <a:schemeClr val="accent4">
              <a:lumMod val="20000"/>
              <a:lumOff val="80000"/>
            </a:schemeClr>
          </a:solidFill>
        </p:spPr>
        <p:txBody>
          <a:bodyPr wrap="square" rtlCol="0">
            <a:spAutoFit/>
          </a:bodyPr>
          <a:lstStyle/>
          <a:p>
            <a:pPr algn="ctr"/>
            <a:r>
              <a:rPr lang="ar-SA" sz="2800" b="1" dirty="0" smtClean="0">
                <a:solidFill>
                  <a:srgbClr val="00B050"/>
                </a:solidFill>
              </a:rPr>
              <a:t>الإطار القانوني المكرّس لحق النفاذ إلى المعلومة </a:t>
            </a:r>
          </a:p>
          <a:p>
            <a:pPr algn="ctr"/>
            <a:r>
              <a:rPr lang="ar-SA" sz="2800" b="1" dirty="0" smtClean="0">
                <a:solidFill>
                  <a:srgbClr val="00B050"/>
                </a:solidFill>
              </a:rPr>
              <a:t>في تونس</a:t>
            </a:r>
            <a:endParaRPr lang="fr-FR" sz="2800" b="1" dirty="0">
              <a:solidFill>
                <a:srgbClr val="00B050"/>
              </a:solidFill>
            </a:endParaRPr>
          </a:p>
        </p:txBody>
      </p:sp>
    </p:spTree>
    <p:extLst>
      <p:ext uri="{BB962C8B-B14F-4D97-AF65-F5344CB8AC3E}">
        <p14:creationId xmlns:p14="http://schemas.microsoft.com/office/powerpoint/2010/main" val="2809416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4F2E99F6-6F0B-44DE-A0C1-4CBCA1455D93}" type="slidenum">
              <a:rPr lang="fr-FR" smtClean="0"/>
              <a:pPr/>
              <a:t>3</a:t>
            </a:fld>
            <a:endParaRPr lang="fr-FR"/>
          </a:p>
        </p:txBody>
      </p:sp>
      <p:sp>
        <p:nvSpPr>
          <p:cNvPr id="4" name="Rectangle 3"/>
          <p:cNvSpPr/>
          <p:nvPr/>
        </p:nvSpPr>
        <p:spPr>
          <a:xfrm>
            <a:off x="755576" y="1196752"/>
            <a:ext cx="6984776" cy="923330"/>
          </a:xfrm>
          <a:prstGeom prst="rect">
            <a:avLst/>
          </a:prstGeom>
        </p:spPr>
        <p:txBody>
          <a:bodyPr wrap="square">
            <a:spAutoFit/>
          </a:bodyPr>
          <a:lstStyle/>
          <a:p>
            <a:pPr marL="285750" indent="-285750" algn="r" rtl="1">
              <a:buFont typeface="Wingdings" pitchFamily="2" charset="2"/>
              <a:buChar char="§"/>
            </a:pPr>
            <a:r>
              <a:rPr lang="ar-SA" altLang="fr-FR" b="1" dirty="0" smtClean="0"/>
              <a:t>تمّت الدعوة إلى تكريس هذا الحق منذ </a:t>
            </a:r>
            <a:r>
              <a:rPr lang="ar-DZ" altLang="fr-FR" b="1" dirty="0" smtClean="0"/>
              <a:t>عصر </a:t>
            </a:r>
            <a:r>
              <a:rPr lang="ar-DZ" altLang="fr-FR" b="1" dirty="0"/>
              <a:t>التنوير من </a:t>
            </a:r>
            <a:r>
              <a:rPr lang="ar-SA" altLang="fr-FR" b="1" dirty="0" smtClean="0"/>
              <a:t>قبل عدد من الفلاسفة </a:t>
            </a:r>
            <a:r>
              <a:rPr lang="ar-DZ" altLang="fr-FR" b="1" dirty="0" smtClean="0"/>
              <a:t>أمثال </a:t>
            </a:r>
            <a:r>
              <a:rPr lang="ar-DZ" altLang="fr-FR" b="1" dirty="0"/>
              <a:t>جون لوك و جون جاك روسو الذين تعرضوا بصورة غير مباشرة إلى هذا الحق وذلك من خلال الدعوة إلى تكريس مبدأ علانية أعمال الدولة</a:t>
            </a:r>
            <a:endParaRPr lang="fr-FR" dirty="0"/>
          </a:p>
        </p:txBody>
      </p:sp>
      <p:sp>
        <p:nvSpPr>
          <p:cNvPr id="5" name="ZoneTexte 4"/>
          <p:cNvSpPr txBox="1"/>
          <p:nvPr/>
        </p:nvSpPr>
        <p:spPr>
          <a:xfrm>
            <a:off x="2195736" y="260648"/>
            <a:ext cx="6192688" cy="646331"/>
          </a:xfrm>
          <a:prstGeom prst="rect">
            <a:avLst/>
          </a:prstGeom>
          <a:solidFill>
            <a:schemeClr val="accent4">
              <a:lumMod val="20000"/>
              <a:lumOff val="80000"/>
            </a:schemeClr>
          </a:solidFill>
        </p:spPr>
        <p:txBody>
          <a:bodyPr wrap="square" rtlCol="0">
            <a:spAutoFit/>
          </a:bodyPr>
          <a:lstStyle/>
          <a:p>
            <a:pPr algn="ctr"/>
            <a:r>
              <a:rPr lang="ar-SA" sz="3600" b="1" dirty="0" smtClean="0">
                <a:solidFill>
                  <a:srgbClr val="00B050"/>
                </a:solidFill>
              </a:rPr>
              <a:t>النشأة والتطور على المستوى العالمي</a:t>
            </a:r>
            <a:endParaRPr lang="fr-FR" sz="3600" b="1" dirty="0">
              <a:solidFill>
                <a:srgbClr val="00B050"/>
              </a:solidFill>
            </a:endParaRPr>
          </a:p>
        </p:txBody>
      </p:sp>
      <p:sp>
        <p:nvSpPr>
          <p:cNvPr id="6" name="Rectangle 5"/>
          <p:cNvSpPr/>
          <p:nvPr/>
        </p:nvSpPr>
        <p:spPr>
          <a:xfrm>
            <a:off x="922559" y="2492896"/>
            <a:ext cx="6912768" cy="1754326"/>
          </a:xfrm>
          <a:prstGeom prst="rect">
            <a:avLst/>
          </a:prstGeom>
        </p:spPr>
        <p:txBody>
          <a:bodyPr wrap="square">
            <a:spAutoFit/>
          </a:bodyPr>
          <a:lstStyle/>
          <a:p>
            <a:pPr marL="285750" indent="-285750" algn="r" rtl="1">
              <a:buFont typeface="Wingdings" pitchFamily="2" charset="2"/>
              <a:buChar char="§"/>
            </a:pPr>
            <a:r>
              <a:rPr lang="ar-DZ" altLang="fr-FR" b="1" dirty="0" smtClean="0"/>
              <a:t>بالرغم </a:t>
            </a:r>
            <a:r>
              <a:rPr lang="ar-DZ" altLang="fr-FR" b="1" dirty="0"/>
              <a:t>من هذا التنظير المبكر لحق النفاذ إلى المعلومة فإن </a:t>
            </a:r>
            <a:r>
              <a:rPr lang="ar-DZ" altLang="fr-FR" b="1" dirty="0" smtClean="0"/>
              <a:t>الاعتراف </a:t>
            </a:r>
            <a:r>
              <a:rPr lang="ar-DZ" altLang="fr-FR" b="1" dirty="0"/>
              <a:t>الدولي به كان متأخرا نسبيا إذ يعود إلى نهاية الحرب العالمية الثانية عندما تم التنصيص عليه لأول مرة صلب الفصل 19 من الإعلان العالمي لحقوق الإنسان لسنة 1948 والذي اقتضى أنه: </a:t>
            </a:r>
            <a:endParaRPr lang="ar-SA" altLang="fr-FR" b="1" dirty="0" smtClean="0"/>
          </a:p>
          <a:p>
            <a:pPr algn="r" rtl="1"/>
            <a:r>
              <a:rPr lang="ar-DZ" altLang="fr-FR" b="1" dirty="0" smtClean="0">
                <a:solidFill>
                  <a:srgbClr val="00B050"/>
                </a:solidFill>
              </a:rPr>
              <a:t>” </a:t>
            </a:r>
            <a:r>
              <a:rPr lang="ar-DZ" altLang="fr-FR" b="1" dirty="0">
                <a:solidFill>
                  <a:srgbClr val="00B050"/>
                </a:solidFill>
              </a:rPr>
              <a:t>لكل شخص الحق في حرية الرأي والتعبير ويشمل هذا الحق حرية اعتناق الآراء دون أي تدخل، </a:t>
            </a:r>
            <a:r>
              <a:rPr lang="ar-DZ" altLang="fr-FR" b="1" dirty="0" smtClean="0">
                <a:solidFill>
                  <a:srgbClr val="00B050"/>
                </a:solidFill>
              </a:rPr>
              <a:t>واستيفاء </a:t>
            </a:r>
            <a:r>
              <a:rPr lang="ar-DZ" altLang="fr-FR" b="1" dirty="0">
                <a:solidFill>
                  <a:srgbClr val="00B050"/>
                </a:solidFill>
              </a:rPr>
              <a:t>الأنباء والأفكار وتلقيها وإذاعتها بأي وسيلة كانت دون تقيد بالحدود الجغرافية“.</a:t>
            </a:r>
            <a:endParaRPr lang="fr-FR" b="1" dirty="0">
              <a:solidFill>
                <a:srgbClr val="00B050"/>
              </a:solidFill>
            </a:endParaRPr>
          </a:p>
        </p:txBody>
      </p:sp>
    </p:spTree>
    <p:extLst>
      <p:ext uri="{BB962C8B-B14F-4D97-AF65-F5344CB8AC3E}">
        <p14:creationId xmlns:p14="http://schemas.microsoft.com/office/powerpoint/2010/main" val="25353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393104" y="1628800"/>
            <a:ext cx="8229600" cy="4065588"/>
          </a:xfrm>
        </p:spPr>
        <p:txBody>
          <a:bodyPr/>
          <a:lstStyle/>
          <a:p>
            <a:pPr algn="r">
              <a:lnSpc>
                <a:spcPct val="80000"/>
              </a:lnSpc>
              <a:buFontTx/>
              <a:buNone/>
            </a:pPr>
            <a:r>
              <a:rPr lang="ar-DZ" altLang="fr-FR" sz="2400" b="1" dirty="0" smtClean="0">
                <a:solidFill>
                  <a:schemeClr val="hlink"/>
                </a:solidFill>
              </a:rPr>
              <a:t>حق النفاذ إلى المعلومة</a:t>
            </a:r>
            <a:r>
              <a:rPr lang="ar-SA" altLang="fr-FR" sz="2400" b="1" dirty="0" smtClean="0">
                <a:solidFill>
                  <a:schemeClr val="hlink"/>
                </a:solidFill>
              </a:rPr>
              <a:t> على معنى القانون الأساسي الجديد</a:t>
            </a:r>
            <a:r>
              <a:rPr lang="ar-DZ" altLang="fr-FR" sz="2400" b="1" dirty="0" smtClean="0">
                <a:solidFill>
                  <a:schemeClr val="hlink"/>
                </a:solidFill>
              </a:rPr>
              <a:t>:</a:t>
            </a:r>
          </a:p>
          <a:p>
            <a:pPr algn="r">
              <a:lnSpc>
                <a:spcPct val="80000"/>
              </a:lnSpc>
              <a:buFontTx/>
              <a:buNone/>
            </a:pPr>
            <a:endParaRPr lang="ar-DZ" altLang="fr-FR" sz="800" b="1" dirty="0" smtClean="0">
              <a:solidFill>
                <a:schemeClr val="hlink"/>
              </a:solidFill>
            </a:endParaRPr>
          </a:p>
          <a:p>
            <a:pPr marL="0" indent="0" algn="just" rtl="1">
              <a:lnSpc>
                <a:spcPct val="80000"/>
              </a:lnSpc>
              <a:buNone/>
            </a:pPr>
            <a:r>
              <a:rPr lang="ar-DZ" altLang="fr-FR" sz="2400" b="1" dirty="0" smtClean="0"/>
              <a:t>يعرف القانون الأساسي الجديد حق النفاذ إلى المعلومة بأنه </a:t>
            </a:r>
            <a:r>
              <a:rPr lang="ar-SA" altLang="fr-FR" sz="2400" b="1" dirty="0" smtClean="0"/>
              <a:t>«</a:t>
            </a:r>
            <a:r>
              <a:rPr lang="ar-DZ" altLang="fr-FR" sz="2400" b="1" dirty="0" smtClean="0"/>
              <a:t> </a:t>
            </a:r>
            <a:r>
              <a:rPr lang="ar-DZ" altLang="fr-FR" sz="2400" b="1" dirty="0" smtClean="0">
                <a:solidFill>
                  <a:srgbClr val="00B050"/>
                </a:solidFill>
              </a:rPr>
              <a:t>حق يشمل نشر المعلومة بمبادرة من الهيكل المعني و الحق في الحصول عليها بطلب</a:t>
            </a:r>
            <a:r>
              <a:rPr lang="ar-SA" altLang="fr-FR" b="1" dirty="0" smtClean="0">
                <a:solidFill>
                  <a:srgbClr val="00B050"/>
                </a:solidFill>
              </a:rPr>
              <a:t>»</a:t>
            </a:r>
            <a:r>
              <a:rPr lang="ar-DZ" altLang="fr-FR" sz="2400" b="1" dirty="0" smtClean="0"/>
              <a:t>.</a:t>
            </a:r>
          </a:p>
          <a:p>
            <a:pPr algn="just" rtl="1">
              <a:lnSpc>
                <a:spcPct val="80000"/>
              </a:lnSpc>
              <a:buFontTx/>
              <a:buNone/>
            </a:pPr>
            <a:endParaRPr lang="ar-DZ" altLang="fr-FR" sz="1200" b="1" dirty="0" smtClean="0"/>
          </a:p>
          <a:p>
            <a:pPr algn="r">
              <a:lnSpc>
                <a:spcPct val="90000"/>
              </a:lnSpc>
              <a:buFontTx/>
              <a:buNone/>
            </a:pPr>
            <a:endParaRPr lang="ar-DZ" altLang="fr-FR" sz="2000" dirty="0"/>
          </a:p>
          <a:p>
            <a:pPr marL="0" indent="0" algn="just" rtl="1">
              <a:lnSpc>
                <a:spcPct val="90000"/>
              </a:lnSpc>
              <a:buNone/>
            </a:pPr>
            <a:r>
              <a:rPr lang="ar-DZ" altLang="fr-FR" b="1" dirty="0"/>
              <a:t>المعلومة </a:t>
            </a:r>
            <a:r>
              <a:rPr lang="ar-SA" altLang="fr-FR" b="1" dirty="0"/>
              <a:t>حسب </a:t>
            </a:r>
            <a:r>
              <a:rPr lang="ar-DZ" altLang="fr-FR" b="1" dirty="0"/>
              <a:t>القانون الأساسي</a:t>
            </a:r>
            <a:r>
              <a:rPr lang="ar-TN" altLang="fr-FR" b="1" dirty="0"/>
              <a:t> الجديد</a:t>
            </a:r>
            <a:r>
              <a:rPr lang="ar-DZ" altLang="fr-FR" b="1" dirty="0"/>
              <a:t> </a:t>
            </a:r>
            <a:r>
              <a:rPr lang="ar-SA" altLang="fr-FR" b="1" dirty="0"/>
              <a:t>:</a:t>
            </a:r>
            <a:r>
              <a:rPr lang="ar-DZ" altLang="fr-FR" b="1" dirty="0"/>
              <a:t> </a:t>
            </a:r>
            <a:r>
              <a:rPr lang="ar-SA" altLang="fr-FR" b="1" dirty="0">
                <a:solidFill>
                  <a:srgbClr val="00B050"/>
                </a:solidFill>
              </a:rPr>
              <a:t>«</a:t>
            </a:r>
            <a:r>
              <a:rPr lang="ar-DZ" altLang="fr-FR" b="1" dirty="0">
                <a:solidFill>
                  <a:srgbClr val="00B050"/>
                </a:solidFill>
              </a:rPr>
              <a:t> كل معلومة مدونة مهما كان تاريخها أو شكلها أو وعاؤها و التي تنتجها أو تتحصل عليها الهياكل الخاضعة لأحكام هذا القانون في إطار ممارسة نش</a:t>
            </a:r>
            <a:r>
              <a:rPr lang="ar-TN" altLang="fr-FR" b="1" dirty="0">
                <a:solidFill>
                  <a:srgbClr val="00B050"/>
                </a:solidFill>
              </a:rPr>
              <a:t>ـــــــ</a:t>
            </a:r>
            <a:r>
              <a:rPr lang="ar-DZ" altLang="fr-FR" b="1" dirty="0" err="1">
                <a:solidFill>
                  <a:srgbClr val="00B050"/>
                </a:solidFill>
              </a:rPr>
              <a:t>اطها</a:t>
            </a:r>
            <a:r>
              <a:rPr lang="ar-SA" altLang="fr-FR" b="1" dirty="0">
                <a:solidFill>
                  <a:srgbClr val="00B050"/>
                </a:solidFill>
              </a:rPr>
              <a:t>»</a:t>
            </a:r>
            <a:r>
              <a:rPr lang="ar-DZ" altLang="fr-FR" b="1" dirty="0"/>
              <a:t>، </a:t>
            </a:r>
            <a:endParaRPr lang="fr-FR" altLang="fr-FR" b="1" dirty="0"/>
          </a:p>
          <a:p>
            <a:pPr algn="just" rtl="1">
              <a:lnSpc>
                <a:spcPct val="80000"/>
              </a:lnSpc>
              <a:buFontTx/>
              <a:buNone/>
            </a:pPr>
            <a:endParaRPr lang="fr-FR" altLang="fr-FR" sz="2000" b="1" dirty="0" smtClean="0">
              <a:solidFill>
                <a:schemeClr val="hlink"/>
              </a:solidFill>
            </a:endParaRPr>
          </a:p>
        </p:txBody>
      </p:sp>
      <p:sp>
        <p:nvSpPr>
          <p:cNvPr id="5" name="ZoneTexte 4"/>
          <p:cNvSpPr txBox="1"/>
          <p:nvPr/>
        </p:nvSpPr>
        <p:spPr>
          <a:xfrm>
            <a:off x="521296" y="260648"/>
            <a:ext cx="8101408" cy="954107"/>
          </a:xfrm>
          <a:prstGeom prst="rect">
            <a:avLst/>
          </a:prstGeom>
          <a:solidFill>
            <a:schemeClr val="accent4">
              <a:lumMod val="20000"/>
              <a:lumOff val="80000"/>
            </a:schemeClr>
          </a:solidFill>
        </p:spPr>
        <p:txBody>
          <a:bodyPr wrap="square" rtlCol="0">
            <a:spAutoFit/>
          </a:bodyPr>
          <a:lstStyle/>
          <a:p>
            <a:pPr algn="ctr"/>
            <a:r>
              <a:rPr lang="ar-SA" sz="2800" b="1" dirty="0" smtClean="0">
                <a:solidFill>
                  <a:srgbClr val="00B050"/>
                </a:solidFill>
              </a:rPr>
              <a:t>الإطار القانوني المكرّس لحق النفاذ إلى المعلومة </a:t>
            </a:r>
          </a:p>
          <a:p>
            <a:pPr algn="ctr"/>
            <a:r>
              <a:rPr lang="ar-SA" sz="2800" b="1" dirty="0" smtClean="0">
                <a:solidFill>
                  <a:srgbClr val="00B050"/>
                </a:solidFill>
              </a:rPr>
              <a:t>في تونس</a:t>
            </a:r>
            <a:endParaRPr lang="fr-FR" sz="2800" b="1" dirty="0">
              <a:solidFill>
                <a:srgbClr val="00B050"/>
              </a:solidFill>
            </a:endParaRPr>
          </a:p>
        </p:txBody>
      </p:sp>
    </p:spTree>
    <p:extLst>
      <p:ext uri="{BB962C8B-B14F-4D97-AF65-F5344CB8AC3E}">
        <p14:creationId xmlns:p14="http://schemas.microsoft.com/office/powerpoint/2010/main" val="3828489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95536" y="1052736"/>
            <a:ext cx="7467600" cy="4873752"/>
          </a:xfrm>
        </p:spPr>
        <p:txBody>
          <a:bodyPr/>
          <a:lstStyle/>
          <a:p>
            <a:pPr algn="r" rtl="1"/>
            <a:r>
              <a:rPr lang="ar-TN" dirty="0"/>
              <a:t>تشمل عبارة "</a:t>
            </a:r>
            <a:r>
              <a:rPr lang="ar-TN" dirty="0" smtClean="0"/>
              <a:t>المعلوم</a:t>
            </a:r>
            <a:r>
              <a:rPr lang="ar-SA" dirty="0" smtClean="0"/>
              <a:t>ة</a:t>
            </a:r>
            <a:r>
              <a:rPr lang="ar-TN" dirty="0" smtClean="0"/>
              <a:t>" </a:t>
            </a:r>
            <a:r>
              <a:rPr lang="ar-TN" dirty="0"/>
              <a:t>جميع المواد التي تحتفظ بها الهياكل العمومية بغض النظر عن الشكل الذي يتم تخزين المعلومات فيه (وثيقة مكتوبة، ملف كمبيوتر أو قاعدة بيانات، شريط صوتي أو شريط فيديو، تسجيل إلكتروني،  إلخ...) ومصدرها (سواء تم إنتاجه من قبل </a:t>
            </a:r>
            <a:r>
              <a:rPr lang="ar-TN" dirty="0" smtClean="0"/>
              <a:t>الهي</a:t>
            </a:r>
            <a:r>
              <a:rPr lang="ar-SA" dirty="0" smtClean="0"/>
              <a:t>كل </a:t>
            </a:r>
            <a:r>
              <a:rPr lang="ar-TN" dirty="0" err="1" smtClean="0"/>
              <a:t>الع</a:t>
            </a:r>
            <a:r>
              <a:rPr lang="ar-SA" dirty="0" err="1" smtClean="0"/>
              <a:t>مومي</a:t>
            </a:r>
            <a:r>
              <a:rPr lang="ar-TN" dirty="0" smtClean="0"/>
              <a:t> </a:t>
            </a:r>
            <a:r>
              <a:rPr lang="ar-TN" dirty="0" err="1" smtClean="0"/>
              <a:t>المتحوز</a:t>
            </a:r>
            <a:r>
              <a:rPr lang="ar-SA" dirty="0" smtClean="0"/>
              <a:t> </a:t>
            </a:r>
            <a:r>
              <a:rPr lang="ar-TN" dirty="0" err="1" smtClean="0"/>
              <a:t>بها</a:t>
            </a:r>
            <a:r>
              <a:rPr lang="ar-TN" dirty="0" smtClean="0"/>
              <a:t> </a:t>
            </a:r>
            <a:r>
              <a:rPr lang="ar-TN" dirty="0"/>
              <a:t>أو من قبل </a:t>
            </a:r>
            <a:r>
              <a:rPr lang="ar-TN" dirty="0" smtClean="0"/>
              <a:t>هي</a:t>
            </a:r>
            <a:r>
              <a:rPr lang="ar-SA" dirty="0" smtClean="0"/>
              <a:t>كل</a:t>
            </a:r>
            <a:r>
              <a:rPr lang="ar-TN" dirty="0" smtClean="0"/>
              <a:t> أخ</a:t>
            </a:r>
            <a:r>
              <a:rPr lang="ar-SA" dirty="0" smtClean="0"/>
              <a:t>ر</a:t>
            </a:r>
            <a:r>
              <a:rPr lang="ar-TN" dirty="0" smtClean="0"/>
              <a:t> </a:t>
            </a:r>
            <a:r>
              <a:rPr lang="ar-TN" dirty="0"/>
              <a:t>أو شخص آخر) وتاريخ إنتاجها. </a:t>
            </a:r>
            <a:endParaRPr lang="ar-TN" dirty="0" smtClean="0"/>
          </a:p>
          <a:p>
            <a:pPr marL="0" indent="0" algn="r" rtl="1">
              <a:buNone/>
            </a:pPr>
            <a:endParaRPr lang="fr-FR" dirty="0"/>
          </a:p>
          <a:p>
            <a:pPr algn="r" rtl="1"/>
            <a:r>
              <a:rPr lang="ar-TN" dirty="0"/>
              <a:t>بصفة عامة ينطبق الحق في النفاذ إلى </a:t>
            </a:r>
            <a:r>
              <a:rPr lang="ar-TN" dirty="0" smtClean="0"/>
              <a:t>المعلوم</a:t>
            </a:r>
            <a:r>
              <a:rPr lang="ar-SA" dirty="0" smtClean="0"/>
              <a:t>ة</a:t>
            </a:r>
            <a:r>
              <a:rPr lang="ar-TN" dirty="0" smtClean="0"/>
              <a:t> </a:t>
            </a:r>
            <a:r>
              <a:rPr lang="ar-TN" dirty="0"/>
              <a:t>فقط على المعلومات التي يتم تدوينها/تسجيلها وهذا من شأنه أن يترك فراغا يتعلق ببعض المعلومات التي قد يتم تناقلها شفهيا (مثلا في إطار اجتماع) يتم استخدامها في اتخاذ القرارات. </a:t>
            </a:r>
            <a:endParaRPr lang="fr-FR" dirty="0"/>
          </a:p>
          <a:p>
            <a:pPr algn="r"/>
            <a:endParaRPr lang="fr-FR" dirty="0"/>
          </a:p>
        </p:txBody>
      </p:sp>
      <p:sp>
        <p:nvSpPr>
          <p:cNvPr id="6" name="Rectangle 5"/>
          <p:cNvSpPr/>
          <p:nvPr/>
        </p:nvSpPr>
        <p:spPr>
          <a:xfrm>
            <a:off x="3851920" y="260648"/>
            <a:ext cx="3833101" cy="523220"/>
          </a:xfrm>
          <a:prstGeom prst="rect">
            <a:avLst/>
          </a:prstGeom>
        </p:spPr>
        <p:txBody>
          <a:bodyPr wrap="none">
            <a:spAutoFit/>
          </a:bodyPr>
          <a:lstStyle/>
          <a:p>
            <a:r>
              <a:rPr lang="ar-SA" sz="2800" b="1" dirty="0" smtClean="0">
                <a:solidFill>
                  <a:srgbClr val="00B050"/>
                </a:solidFill>
              </a:rPr>
              <a:t>المعلومات التي يمكن النفاذ إليها</a:t>
            </a:r>
            <a:endParaRPr lang="fr-FR" sz="2800" b="1" dirty="0">
              <a:solidFill>
                <a:srgbClr val="00B050"/>
              </a:solidFill>
            </a:endParaRPr>
          </a:p>
        </p:txBody>
      </p:sp>
    </p:spTree>
    <p:extLst>
      <p:ext uri="{BB962C8B-B14F-4D97-AF65-F5344CB8AC3E}">
        <p14:creationId xmlns:p14="http://schemas.microsoft.com/office/powerpoint/2010/main" val="740942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500034" y="1313384"/>
            <a:ext cx="7920880" cy="5355976"/>
          </a:xfrm>
        </p:spPr>
        <p:txBody>
          <a:bodyPr>
            <a:noAutofit/>
          </a:bodyPr>
          <a:lstStyle/>
          <a:p>
            <a:pPr marL="0" indent="0" algn="r" rtl="1">
              <a:buNone/>
            </a:pPr>
            <a:r>
              <a:rPr lang="ar-SA" sz="1800" dirty="0"/>
              <a:t>ـ السياسات والبرامج التي تهم العموم،</a:t>
            </a:r>
            <a:r>
              <a:rPr lang="fr-FR" sz="1800" dirty="0"/>
              <a:t/>
            </a:r>
            <a:br>
              <a:rPr lang="fr-FR" sz="1800" dirty="0"/>
            </a:br>
            <a:r>
              <a:rPr lang="ar-SA" sz="1800" dirty="0"/>
              <a:t>ـ قائمة مفصلة في الخدمات التي يسديها الهيكل </a:t>
            </a:r>
            <a:r>
              <a:rPr lang="ar-SA" sz="1800" dirty="0" smtClean="0"/>
              <a:t>المعني للعموم والشهادات </a:t>
            </a:r>
            <a:r>
              <a:rPr lang="ar-SA" sz="1800" dirty="0"/>
              <a:t>التي يسلّمها للمواطنين والوثائق الضرورية للحصول عليها والشروط والآجال والإجراءات والأطراف والمراحل المتعلّقة بإسدائها،</a:t>
            </a:r>
            <a:r>
              <a:rPr lang="fr-FR" sz="1800" dirty="0"/>
              <a:t/>
            </a:r>
            <a:br>
              <a:rPr lang="fr-FR" sz="1800" dirty="0"/>
            </a:br>
            <a:r>
              <a:rPr lang="ar-SA" sz="1800" dirty="0"/>
              <a:t>ـ النصوص القانونية والترتيبية والتفسيرية المنظّمة لنشاطه،</a:t>
            </a:r>
            <a:r>
              <a:rPr lang="fr-FR" sz="1800" dirty="0"/>
              <a:t/>
            </a:r>
            <a:br>
              <a:rPr lang="fr-FR" sz="1800" dirty="0"/>
            </a:br>
            <a:r>
              <a:rPr lang="ar-SA" sz="1800" dirty="0"/>
              <a:t>ـ المهام </a:t>
            </a:r>
            <a:r>
              <a:rPr lang="ar-SA" sz="1800" dirty="0" err="1"/>
              <a:t>الموكولة</a:t>
            </a:r>
            <a:r>
              <a:rPr lang="ar-SA" sz="1800" dirty="0"/>
              <a:t> إليه وتنظيمه الهيكلي وعنوان مقره الرئيسي ومقراته الفرعية وكيفية الوصول إليها والاتصال بها والميزانية المرصودة له مفصل</a:t>
            </a:r>
            <a:r>
              <a:rPr lang="ar-SA" sz="1800" dirty="0" smtClean="0"/>
              <a:t>،</a:t>
            </a:r>
            <a:r>
              <a:rPr lang="fr-FR" sz="1800" dirty="0"/>
              <a:t/>
            </a:r>
            <a:br>
              <a:rPr lang="fr-FR" sz="1800" dirty="0"/>
            </a:br>
            <a:r>
              <a:rPr lang="ar-SA" sz="1800" dirty="0"/>
              <a:t>ـ المعلومات المتعلقة ببرامجه وخاصة إنجازاته ذات الصلة بنشاطه، </a:t>
            </a:r>
            <a:r>
              <a:rPr lang="fr-FR" sz="1800" dirty="0"/>
              <a:t/>
            </a:r>
            <a:br>
              <a:rPr lang="fr-FR" sz="1800" dirty="0"/>
            </a:br>
            <a:r>
              <a:rPr lang="ar-SA" sz="1800" dirty="0"/>
              <a:t>ـ قائمة اسمية في المكلّفين بالنفاذ إلى </a:t>
            </a:r>
            <a:r>
              <a:rPr lang="ar-SA" sz="1800" dirty="0" smtClean="0"/>
              <a:t>المعلومة</a:t>
            </a:r>
            <a:r>
              <a:rPr lang="ar-TN" sz="1800" dirty="0" smtClean="0"/>
              <a:t>،</a:t>
            </a:r>
            <a:r>
              <a:rPr lang="fr-FR" sz="1800" dirty="0"/>
              <a:t/>
            </a:r>
            <a:br>
              <a:rPr lang="fr-FR" sz="1800" dirty="0"/>
            </a:br>
            <a:r>
              <a:rPr lang="ar-SA" sz="1800" dirty="0"/>
              <a:t>ـ قائمة الوثائق المتوفرة لديه إلكترونيا أو ورقيا والمرتبطة بالخدمات التي يسديها والموارد المرصودة لها،</a:t>
            </a:r>
            <a:r>
              <a:rPr lang="fr-FR" sz="1800" dirty="0"/>
              <a:t/>
            </a:r>
            <a:br>
              <a:rPr lang="fr-FR" sz="1800" dirty="0"/>
            </a:br>
            <a:r>
              <a:rPr lang="ar-SA" sz="1800" dirty="0"/>
              <a:t>ـ شروط منح التراخيص التي يسديها الهيكل،</a:t>
            </a:r>
            <a:r>
              <a:rPr lang="fr-FR" sz="1800" dirty="0"/>
              <a:t/>
            </a:r>
            <a:br>
              <a:rPr lang="fr-FR" sz="1800" dirty="0"/>
            </a:br>
            <a:r>
              <a:rPr lang="ar-SA" sz="1800" dirty="0"/>
              <a:t>ـ الصفقات العمومية المبرمجة والمصادق على ميزانيتها والتي يعتزم الهيكل إبرامها ونتائج تنفيذها،</a:t>
            </a:r>
            <a:r>
              <a:rPr lang="fr-FR" sz="1800" dirty="0"/>
              <a:t/>
            </a:r>
            <a:br>
              <a:rPr lang="fr-FR" sz="1800" dirty="0"/>
            </a:br>
            <a:r>
              <a:rPr lang="ar-SA" sz="1800" dirty="0"/>
              <a:t>ـ تقارير هيئات الرقابة طبقا للمعايير المهنية الدولية،</a:t>
            </a:r>
            <a:r>
              <a:rPr lang="fr-FR" sz="1800" dirty="0"/>
              <a:t/>
            </a:r>
            <a:br>
              <a:rPr lang="fr-FR" sz="1800" dirty="0"/>
            </a:br>
            <a:r>
              <a:rPr lang="ar-SA" sz="1800" dirty="0"/>
              <a:t>ـ الاتفاقيات التي تعتزم الدولة الانضمام إليها أو المصادقة عليها،</a:t>
            </a:r>
            <a:r>
              <a:rPr lang="fr-FR" sz="1800" dirty="0"/>
              <a:t/>
            </a:r>
            <a:br>
              <a:rPr lang="fr-FR" sz="1800" dirty="0"/>
            </a:br>
            <a:r>
              <a:rPr lang="ar-SA" sz="1800" dirty="0"/>
              <a:t>ـ المعلومات الإحصائية والاقتصادية والاجتماعية بما في ذلك نتائج وتقارير </a:t>
            </a:r>
            <a:r>
              <a:rPr lang="ar-SA" sz="1800" dirty="0" err="1"/>
              <a:t>المسوحات</a:t>
            </a:r>
            <a:r>
              <a:rPr lang="ar-SA" sz="1800" dirty="0"/>
              <a:t> الإحصائية التفصيلية طبق مقتضيات قانون الإحصاء،</a:t>
            </a:r>
            <a:r>
              <a:rPr lang="fr-FR" sz="1800" dirty="0"/>
              <a:t/>
            </a:r>
            <a:br>
              <a:rPr lang="fr-FR" sz="1800" dirty="0"/>
            </a:br>
            <a:r>
              <a:rPr lang="ar-SA" sz="1800" dirty="0"/>
              <a:t>ـ كل معلومة تتعلق بالمالية العمومية بما في ذلك المعطيات التفصيلية المتعلقة بالميزانية على المستوى المركزي والجهوي والمحلي والمعطيات المتعلقة بالمديونية العمومية والحسابات الوطنية وكيفية توزيع النفقات العمومية وأهم مؤشرات المالية العمومية،</a:t>
            </a:r>
            <a:r>
              <a:rPr lang="fr-FR" sz="1800" dirty="0"/>
              <a:t/>
            </a:r>
            <a:br>
              <a:rPr lang="fr-FR" sz="1800" dirty="0"/>
            </a:br>
            <a:r>
              <a:rPr lang="ar-SA" sz="1800" dirty="0"/>
              <a:t>ـ المعلومات المتوفرة لديه حول البرامج والخدمات الاجتماعية</a:t>
            </a:r>
            <a:r>
              <a:rPr lang="fr-FR" sz="1800" dirty="0"/>
              <a:t>.</a:t>
            </a:r>
          </a:p>
        </p:txBody>
      </p:sp>
      <p:sp>
        <p:nvSpPr>
          <p:cNvPr id="6" name="Rectangle 5"/>
          <p:cNvSpPr/>
          <p:nvPr/>
        </p:nvSpPr>
        <p:spPr>
          <a:xfrm>
            <a:off x="395536" y="188640"/>
            <a:ext cx="8290217" cy="954107"/>
          </a:xfrm>
          <a:prstGeom prst="rect">
            <a:avLst/>
          </a:prstGeom>
        </p:spPr>
        <p:txBody>
          <a:bodyPr wrap="square">
            <a:spAutoFit/>
          </a:bodyPr>
          <a:lstStyle/>
          <a:p>
            <a:pPr algn="r" rtl="1"/>
            <a:r>
              <a:rPr lang="ar-SA" sz="2800" b="1" dirty="0" smtClean="0">
                <a:solidFill>
                  <a:srgbClr val="00B050"/>
                </a:solidFill>
              </a:rPr>
              <a:t> المعلومات الخاضعة للنشر التلقائي وفقا للقانون الأساسي الجديد (قائمة اولية وغير محددة)</a:t>
            </a:r>
            <a:endParaRPr lang="fr-FR" sz="2800" b="1" dirty="0">
              <a:solidFill>
                <a:srgbClr val="00B050"/>
              </a:solidFill>
            </a:endParaRPr>
          </a:p>
        </p:txBody>
      </p:sp>
    </p:spTree>
    <p:extLst>
      <p:ext uri="{BB962C8B-B14F-4D97-AF65-F5344CB8AC3E}">
        <p14:creationId xmlns:p14="http://schemas.microsoft.com/office/powerpoint/2010/main" val="1873570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ar-SA" sz="2800" b="1" dirty="0">
                <a:solidFill>
                  <a:schemeClr val="tx1"/>
                </a:solidFill>
              </a:rPr>
              <a:t>كما أوجب القانون الجديد</a:t>
            </a:r>
            <a:r>
              <a:rPr lang="ar-TN" sz="2800" b="1" dirty="0">
                <a:solidFill>
                  <a:schemeClr val="tx1"/>
                </a:solidFill>
              </a:rPr>
              <a:t>أيضا:</a:t>
            </a:r>
            <a:endParaRPr lang="fr-FR" sz="2800" b="1" dirty="0">
              <a:solidFill>
                <a:schemeClr val="tx1"/>
              </a:solidFill>
            </a:endParaRPr>
          </a:p>
        </p:txBody>
      </p:sp>
      <p:sp>
        <p:nvSpPr>
          <p:cNvPr id="3" name="Espace réservé du contenu 2"/>
          <p:cNvSpPr>
            <a:spLocks noGrp="1"/>
          </p:cNvSpPr>
          <p:nvPr>
            <p:ph sz="quarter" idx="1"/>
          </p:nvPr>
        </p:nvSpPr>
        <p:spPr/>
        <p:txBody>
          <a:bodyPr/>
          <a:lstStyle/>
          <a:p>
            <a:pPr algn="r" rtl="1"/>
            <a:r>
              <a:rPr lang="ar-SA" dirty="0" smtClean="0"/>
              <a:t>ضرورة </a:t>
            </a:r>
            <a:r>
              <a:rPr lang="ar-SA" dirty="0"/>
              <a:t>نشر </a:t>
            </a:r>
            <a:r>
              <a:rPr lang="fr-FR" dirty="0" smtClean="0"/>
              <a:t>:</a:t>
            </a:r>
            <a:r>
              <a:rPr lang="fr-FR" dirty="0"/>
              <a:t/>
            </a:r>
            <a:br>
              <a:rPr lang="fr-FR" dirty="0"/>
            </a:br>
            <a:r>
              <a:rPr lang="ar-SA" dirty="0"/>
              <a:t>ـ الإطار القانوني والترتيبي المنظم للنفاذ إلى المعلومة،</a:t>
            </a:r>
            <a:r>
              <a:rPr lang="fr-FR" dirty="0"/>
              <a:t/>
            </a:r>
            <a:br>
              <a:rPr lang="fr-FR" dirty="0"/>
            </a:br>
            <a:r>
              <a:rPr lang="ar-SA" dirty="0"/>
              <a:t>ـ دليل الإجراءات المتعلق بالنفاذ إلى المعلومة والحصول عليها،</a:t>
            </a:r>
            <a:r>
              <a:rPr lang="fr-FR" dirty="0"/>
              <a:t/>
            </a:r>
            <a:br>
              <a:rPr lang="fr-FR" dirty="0"/>
            </a:br>
            <a:r>
              <a:rPr lang="ar-SA" dirty="0"/>
              <a:t>ـ المطبوعات المتعلّقة بمطالب النفاذ وإجراءات التظلّم والمصلحة المكلفة بتقبّلها لدى الهيكل المعني،</a:t>
            </a:r>
            <a:r>
              <a:rPr lang="fr-FR" dirty="0"/>
              <a:t/>
            </a:r>
            <a:br>
              <a:rPr lang="fr-FR" dirty="0"/>
            </a:br>
            <a:r>
              <a:rPr lang="ar-SA" dirty="0"/>
              <a:t>ـ تقارير الهيكل المعني حول تنفيذ أحكام هذا القانون بما فيها التقارير الثلاثية والسنوية</a:t>
            </a:r>
            <a:r>
              <a:rPr lang="ar-SA" dirty="0" smtClean="0"/>
              <a:t>.</a:t>
            </a:r>
            <a:endParaRPr lang="ar-TN" dirty="0" smtClean="0"/>
          </a:p>
          <a:p>
            <a:pPr algn="r" rtl="1"/>
            <a:endParaRPr lang="fr-FR" dirty="0"/>
          </a:p>
          <a:p>
            <a:pPr algn="r" rtl="1"/>
            <a:r>
              <a:rPr lang="ar-SA" dirty="0"/>
              <a:t>كما أوجب القانون الجديد </a:t>
            </a:r>
            <a:r>
              <a:rPr lang="ar-TN" dirty="0"/>
              <a:t>في </a:t>
            </a:r>
            <a:r>
              <a:rPr lang="ar-SA" dirty="0"/>
              <a:t>فصله 8 على ضرورة نشر الهيكل العمومي للمعلومات بمبادرة منه </a:t>
            </a:r>
            <a:r>
              <a:rPr lang="ar-SA" b="1" dirty="0"/>
              <a:t>إذا تكرّر طلب النفاذ إليها مرّتين على الأقل </a:t>
            </a:r>
            <a:r>
              <a:rPr lang="ar-SA" dirty="0"/>
              <a:t>وما لم تكن مشمولة بالاستثناءات المنصوص عليها بالقانون.</a:t>
            </a:r>
            <a:endParaRPr lang="fr-FR" dirty="0"/>
          </a:p>
          <a:p>
            <a:pPr algn="r"/>
            <a:endParaRPr lang="fr-FR" dirty="0"/>
          </a:p>
        </p:txBody>
      </p:sp>
      <p:sp>
        <p:nvSpPr>
          <p:cNvPr id="6" name="Rectangle 5"/>
          <p:cNvSpPr/>
          <p:nvPr/>
        </p:nvSpPr>
        <p:spPr>
          <a:xfrm>
            <a:off x="3851920" y="260648"/>
            <a:ext cx="4095993" cy="523220"/>
          </a:xfrm>
          <a:prstGeom prst="rect">
            <a:avLst/>
          </a:prstGeom>
        </p:spPr>
        <p:txBody>
          <a:bodyPr wrap="none">
            <a:spAutoFit/>
          </a:bodyPr>
          <a:lstStyle/>
          <a:p>
            <a:r>
              <a:rPr lang="ar-SA" sz="2800" b="1" dirty="0" smtClean="0">
                <a:solidFill>
                  <a:srgbClr val="00B050"/>
                </a:solidFill>
              </a:rPr>
              <a:t>المعلومات الخاضعة للنشر التلقائي</a:t>
            </a:r>
            <a:endParaRPr lang="fr-FR" sz="2800" b="1" dirty="0">
              <a:solidFill>
                <a:srgbClr val="00B050"/>
              </a:solidFill>
            </a:endParaRPr>
          </a:p>
        </p:txBody>
      </p:sp>
    </p:spTree>
    <p:extLst>
      <p:ext uri="{BB962C8B-B14F-4D97-AF65-F5344CB8AC3E}">
        <p14:creationId xmlns:p14="http://schemas.microsoft.com/office/powerpoint/2010/main" val="1309868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922114"/>
          </a:xfrm>
        </p:spPr>
        <p:txBody>
          <a:bodyPr>
            <a:normAutofit fontScale="90000"/>
          </a:bodyPr>
          <a:lstStyle/>
          <a:p>
            <a:pPr lvl="0" algn="r" rtl="1"/>
            <a:r>
              <a:rPr lang="ar-SA" sz="3100" b="1" dirty="0">
                <a:solidFill>
                  <a:srgbClr val="00B050"/>
                </a:solidFill>
                <a:latin typeface="+mn-lt"/>
                <a:ea typeface="+mn-ea"/>
                <a:cs typeface="+mn-cs"/>
              </a:rPr>
              <a:t>مجال تطبيق الإطار القانوني للنفاذ إلى </a:t>
            </a:r>
            <a:r>
              <a:rPr lang="ar-TN" sz="3100" b="1" dirty="0">
                <a:solidFill>
                  <a:srgbClr val="00B050"/>
                </a:solidFill>
                <a:latin typeface="+mn-lt"/>
                <a:ea typeface="+mn-ea"/>
                <a:cs typeface="+mn-cs"/>
              </a:rPr>
              <a:t>المعلومة</a:t>
            </a:r>
            <a:r>
              <a:rPr lang="fr-FR" dirty="0" smtClean="0"/>
              <a:t/>
            </a:r>
            <a:br>
              <a:rPr lang="fr-FR" dirty="0" smtClean="0"/>
            </a:br>
            <a:endParaRPr lang="fr-FR" dirty="0"/>
          </a:p>
        </p:txBody>
      </p:sp>
      <p:sp>
        <p:nvSpPr>
          <p:cNvPr id="3" name="Espace réservé du contenu 2"/>
          <p:cNvSpPr>
            <a:spLocks noGrp="1"/>
          </p:cNvSpPr>
          <p:nvPr>
            <p:ph sz="quarter" idx="1"/>
          </p:nvPr>
        </p:nvSpPr>
        <p:spPr>
          <a:xfrm>
            <a:off x="4499992" y="1772816"/>
            <a:ext cx="3928864" cy="4297688"/>
          </a:xfrm>
        </p:spPr>
        <p:txBody>
          <a:bodyPr/>
          <a:lstStyle/>
          <a:p>
            <a:pPr algn="ctr" rtl="1">
              <a:buNone/>
            </a:pPr>
            <a:r>
              <a:rPr lang="ar-TN" b="1" u="sng" dirty="0" smtClean="0"/>
              <a:t>في المرسوم عدد41 لسنة 2011:</a:t>
            </a:r>
          </a:p>
          <a:p>
            <a:pPr algn="r" rtl="1">
              <a:buNone/>
            </a:pPr>
            <a:endParaRPr lang="ar-TN" u="sng" dirty="0" smtClean="0"/>
          </a:p>
          <a:p>
            <a:pPr algn="r" rtl="1">
              <a:buNone/>
            </a:pPr>
            <a:r>
              <a:rPr lang="ar-TN" sz="2000" dirty="0" smtClean="0"/>
              <a:t>مصالح الإدارة المركزية </a:t>
            </a:r>
            <a:r>
              <a:rPr lang="ar-TN" sz="2000" dirty="0" err="1" smtClean="0"/>
              <a:t>و</a:t>
            </a:r>
            <a:r>
              <a:rPr lang="ar-TN" sz="2000" dirty="0" smtClean="0"/>
              <a:t> </a:t>
            </a:r>
            <a:r>
              <a:rPr lang="ar-TN" sz="2000" dirty="0" err="1" smtClean="0"/>
              <a:t>الجهوية</a:t>
            </a:r>
            <a:r>
              <a:rPr lang="ar-TN" sz="2000" dirty="0" smtClean="0"/>
              <a:t> للدولة </a:t>
            </a:r>
            <a:r>
              <a:rPr lang="ar-TN" sz="2000" dirty="0" err="1" smtClean="0"/>
              <a:t>و</a:t>
            </a:r>
            <a:r>
              <a:rPr lang="ar-TN" sz="2000" dirty="0" smtClean="0"/>
              <a:t> الجماعات المحلية </a:t>
            </a:r>
            <a:r>
              <a:rPr lang="ar-TN" sz="2000" dirty="0" err="1" smtClean="0"/>
              <a:t>و</a:t>
            </a:r>
            <a:r>
              <a:rPr lang="ar-TN" sz="2000" dirty="0" smtClean="0"/>
              <a:t> المؤسسات </a:t>
            </a:r>
            <a:r>
              <a:rPr lang="ar-TN" sz="2000" dirty="0" err="1" smtClean="0"/>
              <a:t>و</a:t>
            </a:r>
            <a:r>
              <a:rPr lang="ar-TN" sz="2000" dirty="0" smtClean="0"/>
              <a:t> المنشات العمومية (الفصل2)</a:t>
            </a:r>
            <a:endParaRPr lang="fr-FR" sz="2000" dirty="0"/>
          </a:p>
        </p:txBody>
      </p:sp>
      <p:sp>
        <p:nvSpPr>
          <p:cNvPr id="6" name="Rectangle 5"/>
          <p:cNvSpPr/>
          <p:nvPr/>
        </p:nvSpPr>
        <p:spPr>
          <a:xfrm>
            <a:off x="2328989" y="980728"/>
            <a:ext cx="3868368" cy="523220"/>
          </a:xfrm>
          <a:prstGeom prst="rect">
            <a:avLst/>
          </a:prstGeom>
        </p:spPr>
        <p:txBody>
          <a:bodyPr wrap="none">
            <a:spAutoFit/>
          </a:bodyPr>
          <a:lstStyle/>
          <a:p>
            <a:pPr algn="ctr" rtl="1">
              <a:buNone/>
            </a:pPr>
            <a:r>
              <a:rPr lang="ar-TN" sz="2800" b="1" dirty="0"/>
              <a:t>ما هي الهياكل العمومية المعنية؟</a:t>
            </a:r>
          </a:p>
        </p:txBody>
      </p:sp>
      <p:sp>
        <p:nvSpPr>
          <p:cNvPr id="7" name="Espace réservé du contenu 2"/>
          <p:cNvSpPr txBox="1">
            <a:spLocks/>
          </p:cNvSpPr>
          <p:nvPr/>
        </p:nvSpPr>
        <p:spPr>
          <a:xfrm>
            <a:off x="302733" y="1844824"/>
            <a:ext cx="3960440" cy="5188092"/>
          </a:xfrm>
          <a:prstGeom prst="rect">
            <a:avLst/>
          </a:prstGeom>
        </p:spPr>
        <p:txBody>
          <a:bodyPr vert="horz">
            <a:normAutofit fontScale="700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lvl="8" indent="0" algn="ctr" rtl="1">
              <a:spcBef>
                <a:spcPts val="600"/>
              </a:spcBef>
              <a:buClr>
                <a:schemeClr val="accent1"/>
              </a:buClr>
              <a:buSzPct val="70000"/>
              <a:buNone/>
            </a:pPr>
            <a:r>
              <a:rPr lang="ar-TN" sz="3400" b="1" u="sng" dirty="0">
                <a:solidFill>
                  <a:schemeClr val="tx1"/>
                </a:solidFill>
              </a:rPr>
              <a:t>في القانون الأساسي عدد 22 لسنة 2016</a:t>
            </a:r>
            <a:r>
              <a:rPr lang="ar-TN" sz="2400" b="1" u="sng" kern="0" dirty="0">
                <a:solidFill>
                  <a:schemeClr val="tx1"/>
                </a:solidFill>
              </a:rPr>
              <a:t/>
            </a:r>
            <a:br>
              <a:rPr lang="ar-TN" sz="2400" b="1" u="sng" kern="0" dirty="0">
                <a:solidFill>
                  <a:schemeClr val="tx1"/>
                </a:solidFill>
              </a:rPr>
            </a:br>
            <a:endParaRPr lang="fr-FR" kern="0" dirty="0">
              <a:solidFill>
                <a:sysClr val="windowText" lastClr="000000"/>
              </a:solidFill>
            </a:endParaRPr>
          </a:p>
          <a:p>
            <a:pPr marL="0" indent="0" algn="r" rtl="1">
              <a:buNone/>
            </a:pPr>
            <a:r>
              <a:rPr lang="fr-FR" dirty="0" smtClean="0"/>
              <a:t/>
            </a:r>
            <a:br>
              <a:rPr lang="fr-FR" dirty="0" smtClean="0"/>
            </a:br>
            <a:r>
              <a:rPr lang="ar-SA" dirty="0" smtClean="0"/>
              <a:t>ـ رئاسة الجمهورية وهياكلها،</a:t>
            </a:r>
            <a:r>
              <a:rPr lang="fr-FR" dirty="0" smtClean="0"/>
              <a:t/>
            </a:r>
            <a:br>
              <a:rPr lang="fr-FR" dirty="0" smtClean="0"/>
            </a:br>
            <a:r>
              <a:rPr lang="ar-SA" dirty="0" smtClean="0"/>
              <a:t>ـ رئاسة الحكومة وهياكلها،</a:t>
            </a:r>
            <a:r>
              <a:rPr lang="fr-FR" dirty="0" smtClean="0"/>
              <a:t/>
            </a:r>
            <a:br>
              <a:rPr lang="fr-FR" dirty="0" smtClean="0"/>
            </a:br>
            <a:r>
              <a:rPr lang="ar-SA" dirty="0" smtClean="0"/>
              <a:t>ـ مجلس نواب الشعب وهياكله،</a:t>
            </a:r>
            <a:r>
              <a:rPr lang="fr-FR" dirty="0" smtClean="0"/>
              <a:t/>
            </a:r>
            <a:br>
              <a:rPr lang="fr-FR" dirty="0" smtClean="0"/>
            </a:br>
            <a:r>
              <a:rPr lang="ar-SA" dirty="0" smtClean="0"/>
              <a:t>ـ الوزارات ومختلف الهياكل تحت الإشراف بالداخل والخارج،</a:t>
            </a:r>
            <a:r>
              <a:rPr lang="fr-FR" dirty="0" smtClean="0"/>
              <a:t/>
            </a:r>
            <a:br>
              <a:rPr lang="fr-FR" dirty="0" smtClean="0"/>
            </a:br>
            <a:r>
              <a:rPr lang="ar-SA" dirty="0" smtClean="0"/>
              <a:t>ـ البنك المركزي،</a:t>
            </a:r>
            <a:r>
              <a:rPr lang="fr-FR" dirty="0" smtClean="0"/>
              <a:t/>
            </a:r>
            <a:br>
              <a:rPr lang="fr-FR" dirty="0" smtClean="0"/>
            </a:br>
            <a:r>
              <a:rPr lang="ar-SA" dirty="0" smtClean="0"/>
              <a:t>ـ المؤسسات والمنشآت العمومية وتمثيلياتها بالخارج،</a:t>
            </a:r>
            <a:r>
              <a:rPr lang="fr-FR" dirty="0" smtClean="0"/>
              <a:t/>
            </a:r>
            <a:br>
              <a:rPr lang="fr-FR" dirty="0" smtClean="0"/>
            </a:br>
            <a:r>
              <a:rPr lang="ar-SA" dirty="0" smtClean="0"/>
              <a:t>ـ الهياكل العمومية المحلية والجهوية،</a:t>
            </a:r>
            <a:r>
              <a:rPr lang="fr-FR" dirty="0" smtClean="0"/>
              <a:t/>
            </a:r>
            <a:br>
              <a:rPr lang="fr-FR" dirty="0" smtClean="0"/>
            </a:br>
            <a:r>
              <a:rPr lang="ar-SA" dirty="0" smtClean="0"/>
              <a:t>ـ الجماعات المحلية، </a:t>
            </a:r>
            <a:r>
              <a:rPr lang="fr-FR" dirty="0" smtClean="0"/>
              <a:t/>
            </a:r>
            <a:br>
              <a:rPr lang="fr-FR" dirty="0" smtClean="0"/>
            </a:br>
            <a:r>
              <a:rPr lang="ar-SA" dirty="0" smtClean="0"/>
              <a:t>ـ الهيئات القضائية، المجلس الأعلى للقضاء، المحكمة الدستورية، محكمة المحاسبات،</a:t>
            </a:r>
            <a:r>
              <a:rPr lang="fr-FR" dirty="0" smtClean="0"/>
              <a:t/>
            </a:r>
            <a:br>
              <a:rPr lang="fr-FR" dirty="0" smtClean="0"/>
            </a:br>
            <a:r>
              <a:rPr lang="ar-SA" dirty="0" smtClean="0"/>
              <a:t>ـ الهيئات الدستورية،</a:t>
            </a:r>
            <a:r>
              <a:rPr lang="fr-FR" dirty="0" smtClean="0"/>
              <a:t/>
            </a:r>
            <a:br>
              <a:rPr lang="fr-FR" dirty="0" smtClean="0"/>
            </a:br>
            <a:r>
              <a:rPr lang="ar-SA" dirty="0" smtClean="0"/>
              <a:t>ـ الهيئات العمومية المستقلة،</a:t>
            </a:r>
            <a:r>
              <a:rPr lang="fr-FR" dirty="0" smtClean="0"/>
              <a:t/>
            </a:r>
            <a:br>
              <a:rPr lang="fr-FR" dirty="0" smtClean="0"/>
            </a:br>
            <a:r>
              <a:rPr lang="ar-SA" dirty="0" smtClean="0"/>
              <a:t>ـ الهيئات التعديلية،</a:t>
            </a:r>
            <a:r>
              <a:rPr lang="fr-FR" dirty="0" smtClean="0"/>
              <a:t/>
            </a:r>
            <a:br>
              <a:rPr lang="fr-FR" dirty="0" smtClean="0"/>
            </a:br>
            <a:r>
              <a:rPr lang="ar-SA" dirty="0" smtClean="0"/>
              <a:t>ـ أشخاص القانون الخاص التي تسيّر مرفقا عاما،</a:t>
            </a:r>
            <a:r>
              <a:rPr lang="fr-FR" dirty="0" smtClean="0"/>
              <a:t/>
            </a:r>
            <a:br>
              <a:rPr lang="fr-FR" dirty="0" smtClean="0"/>
            </a:br>
            <a:r>
              <a:rPr lang="ar-SA" dirty="0" smtClean="0"/>
              <a:t>ـ المنظمات والجمعيات وكل الهياكل التي تنتفع بتمويل عمومي</a:t>
            </a:r>
            <a:r>
              <a:rPr lang="fr-FR" dirty="0" smtClean="0"/>
              <a:t>.</a:t>
            </a:r>
            <a:r>
              <a:rPr lang="ar-TN" dirty="0"/>
              <a:t> (الفصل2)</a:t>
            </a:r>
            <a:endParaRPr lang="fr-FR" dirty="0"/>
          </a:p>
          <a:p>
            <a:pPr marL="0" indent="0" algn="r" rtl="1">
              <a:buFont typeface="Wingdings"/>
              <a:buNone/>
            </a:pPr>
            <a:r>
              <a:rPr lang="fr-FR" dirty="0" smtClean="0"/>
              <a:t/>
            </a:r>
            <a:br>
              <a:rPr lang="fr-FR" dirty="0" smtClean="0"/>
            </a:br>
            <a:endParaRPr lang="fr-FR" b="1" u="sng" dirty="0" smtClean="0"/>
          </a:p>
        </p:txBody>
      </p:sp>
    </p:spTree>
    <p:extLst>
      <p:ext uri="{BB962C8B-B14F-4D97-AF65-F5344CB8AC3E}">
        <p14:creationId xmlns:p14="http://schemas.microsoft.com/office/powerpoint/2010/main" val="1468928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539552" y="1052736"/>
            <a:ext cx="7467600" cy="4873752"/>
          </a:xfrm>
        </p:spPr>
        <p:txBody>
          <a:bodyPr>
            <a:normAutofit lnSpcReduction="10000"/>
          </a:bodyPr>
          <a:lstStyle/>
          <a:p>
            <a:pPr algn="r" rtl="1"/>
            <a:r>
              <a:rPr lang="ar-TN" dirty="0" smtClean="0"/>
              <a:t>مطلب </a:t>
            </a:r>
            <a:r>
              <a:rPr lang="ar-SA" dirty="0" smtClean="0"/>
              <a:t>كتابي</a:t>
            </a:r>
            <a:r>
              <a:rPr lang="ar-TN" dirty="0"/>
              <a:t>:</a:t>
            </a:r>
            <a:r>
              <a:rPr lang="ar-TN" dirty="0" smtClean="0"/>
              <a:t> </a:t>
            </a:r>
            <a:r>
              <a:rPr lang="ar-SA" dirty="0" smtClean="0"/>
              <a:t>طبقا </a:t>
            </a:r>
            <a:r>
              <a:rPr lang="ar-SA" dirty="0"/>
              <a:t>لنموذج مطلب كتابي معدّ مسبقا يضعه الهيكل المعني على ذمّة العموم بموقع </a:t>
            </a:r>
            <a:r>
              <a:rPr lang="ar-SA" dirty="0" err="1"/>
              <a:t>الواب</a:t>
            </a:r>
            <a:r>
              <a:rPr lang="ar-SA" dirty="0"/>
              <a:t> </a:t>
            </a:r>
            <a:endParaRPr lang="ar-TN" dirty="0" smtClean="0"/>
          </a:p>
          <a:p>
            <a:pPr algn="r" rtl="1"/>
            <a:r>
              <a:rPr lang="ar-SA" dirty="0" smtClean="0"/>
              <a:t>يتم </a:t>
            </a:r>
            <a:r>
              <a:rPr lang="ar-SA" dirty="0"/>
              <a:t>إيداع مطلب النفاذ إما مباشرة لدى الهيكل المعني مقابل وصل يسلّم وجوبا في الغرض أو عن طريق البريد مضمون الوصول أو الفاكس أو البريد الإلكتروني مع الإعلام بالبلوغ</a:t>
            </a:r>
            <a:r>
              <a:rPr lang="fr-FR" dirty="0" smtClean="0"/>
              <a:t>.</a:t>
            </a:r>
            <a:endParaRPr lang="ar-TN" dirty="0" smtClean="0"/>
          </a:p>
          <a:p>
            <a:pPr algn="r" rtl="1"/>
            <a:r>
              <a:rPr lang="ar-SA" dirty="0"/>
              <a:t>يتضمّن مطلب النفاذ إلى </a:t>
            </a:r>
            <a:r>
              <a:rPr lang="ar-SA" dirty="0" smtClean="0"/>
              <a:t>المعلومة</a:t>
            </a:r>
            <a:r>
              <a:rPr lang="ar-TN" dirty="0" smtClean="0"/>
              <a:t>:</a:t>
            </a:r>
          </a:p>
          <a:p>
            <a:pPr lvl="1" algn="r" rtl="1">
              <a:buFont typeface="Arial" panose="020B0604020202020204" pitchFamily="34" charset="0"/>
              <a:buChar char="•"/>
            </a:pPr>
            <a:r>
              <a:rPr lang="ar-SA" dirty="0" err="1" smtClean="0"/>
              <a:t>الإسم</a:t>
            </a:r>
            <a:r>
              <a:rPr lang="ar-SA" dirty="0" smtClean="0"/>
              <a:t> </a:t>
            </a:r>
            <a:r>
              <a:rPr lang="ar-SA" dirty="0"/>
              <a:t>واللقب </a:t>
            </a:r>
            <a:r>
              <a:rPr lang="ar-SA" dirty="0" smtClean="0"/>
              <a:t> والعنوان بالنسبة للشخص الطبيعي،</a:t>
            </a:r>
            <a:endParaRPr lang="ar-TN" dirty="0" smtClean="0"/>
          </a:p>
          <a:p>
            <a:pPr lvl="1" algn="r" rtl="1">
              <a:buFont typeface="Arial" panose="020B0604020202020204" pitchFamily="34" charset="0"/>
              <a:buChar char="•"/>
            </a:pPr>
            <a:r>
              <a:rPr lang="ar-SA" dirty="0" smtClean="0"/>
              <a:t>التسمية </a:t>
            </a:r>
            <a:r>
              <a:rPr lang="ar-SA" dirty="0"/>
              <a:t>الاجتماعية والمقر بالنسبة للشخص </a:t>
            </a:r>
            <a:r>
              <a:rPr lang="ar-SA" dirty="0" smtClean="0"/>
              <a:t>المعنوي،</a:t>
            </a:r>
            <a:endParaRPr lang="ar-TN" dirty="0" smtClean="0"/>
          </a:p>
          <a:p>
            <a:pPr lvl="1" algn="r" rtl="1">
              <a:buFont typeface="Arial" panose="020B0604020202020204" pitchFamily="34" charset="0"/>
              <a:buChar char="•"/>
            </a:pPr>
            <a:r>
              <a:rPr lang="ar-SA" dirty="0" smtClean="0"/>
              <a:t>تحديد المعلومة المطلوبة والهيكل المعني بتقديمها،</a:t>
            </a:r>
            <a:endParaRPr lang="ar-TN" dirty="0" smtClean="0"/>
          </a:p>
          <a:p>
            <a:pPr lvl="1" algn="r" rtl="1">
              <a:buFont typeface="Arial" panose="020B0604020202020204" pitchFamily="34" charset="0"/>
              <a:buChar char="•"/>
            </a:pPr>
            <a:r>
              <a:rPr lang="ar-SA" dirty="0" smtClean="0"/>
              <a:t>تحديد كيفية النفاذ </a:t>
            </a:r>
            <a:r>
              <a:rPr lang="ar-SA" dirty="0" err="1" smtClean="0"/>
              <a:t>الى</a:t>
            </a:r>
            <a:r>
              <a:rPr lang="ar-SA" dirty="0" smtClean="0"/>
              <a:t> المعلومة :الاطلاع على عين المكان أو  الحصول على نسخة ورقية أو الحصول على نسخة الكترونية أو الحصول على مقتطفات من المعلومة.</a:t>
            </a:r>
            <a:r>
              <a:rPr lang="fr-FR" dirty="0"/>
              <a:t/>
            </a:r>
            <a:br>
              <a:rPr lang="fr-FR" dirty="0"/>
            </a:br>
            <a:endParaRPr lang="fr-FR" dirty="0"/>
          </a:p>
          <a:p>
            <a:pPr algn="r"/>
            <a:endParaRPr lang="fr-FR" dirty="0"/>
          </a:p>
        </p:txBody>
      </p:sp>
      <p:sp>
        <p:nvSpPr>
          <p:cNvPr id="6" name="Rectangle 5"/>
          <p:cNvSpPr/>
          <p:nvPr/>
        </p:nvSpPr>
        <p:spPr>
          <a:xfrm>
            <a:off x="5004048" y="260648"/>
            <a:ext cx="3337773" cy="523220"/>
          </a:xfrm>
          <a:prstGeom prst="rect">
            <a:avLst/>
          </a:prstGeom>
        </p:spPr>
        <p:txBody>
          <a:bodyPr wrap="none">
            <a:spAutoFit/>
          </a:bodyPr>
          <a:lstStyle/>
          <a:p>
            <a:r>
              <a:rPr lang="ar-TN" sz="2800" b="1" dirty="0">
                <a:solidFill>
                  <a:srgbClr val="00B050"/>
                </a:solidFill>
              </a:rPr>
              <a:t>إجراءات</a:t>
            </a:r>
            <a:r>
              <a:rPr lang="ar-TN" dirty="0">
                <a:solidFill>
                  <a:srgbClr val="FF0000"/>
                </a:solidFill>
              </a:rPr>
              <a:t> </a:t>
            </a:r>
            <a:r>
              <a:rPr lang="ar-TN" sz="2800" b="1" dirty="0">
                <a:solidFill>
                  <a:srgbClr val="00B050"/>
                </a:solidFill>
              </a:rPr>
              <a:t>النفاذ إلى المعلومة</a:t>
            </a:r>
            <a:endParaRPr lang="fr-FR" sz="2800" b="1" dirty="0">
              <a:solidFill>
                <a:srgbClr val="00B050"/>
              </a:solidFill>
            </a:endParaRPr>
          </a:p>
        </p:txBody>
      </p:sp>
    </p:spTree>
    <p:extLst>
      <p:ext uri="{BB962C8B-B14F-4D97-AF65-F5344CB8AC3E}">
        <p14:creationId xmlns:p14="http://schemas.microsoft.com/office/powerpoint/2010/main" val="1791758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6"/>
          <p:cNvSpPr>
            <a:spLocks noGrp="1"/>
          </p:cNvSpPr>
          <p:nvPr>
            <p:ph type="subTitle" idx="1"/>
          </p:nvPr>
        </p:nvSpPr>
        <p:spPr>
          <a:xfrm>
            <a:off x="1691680" y="1043368"/>
            <a:ext cx="6172200" cy="1371600"/>
          </a:xfrm>
        </p:spPr>
        <p:txBody>
          <a:bodyPr>
            <a:normAutofit/>
          </a:bodyPr>
          <a:lstStyle/>
          <a:p>
            <a:pPr algn="ctr"/>
            <a:r>
              <a:rPr lang="ar-SA" sz="3200" dirty="0">
                <a:solidFill>
                  <a:schemeClr val="accent3">
                    <a:lumMod val="75000"/>
                  </a:schemeClr>
                </a:solidFill>
              </a:rPr>
              <a:t>لا يلزم طالب النفاذ بذكر الأسباب أو المصلحة من الحصول على المعلومة ضمن مطلب </a:t>
            </a:r>
            <a:r>
              <a:rPr lang="ar-SA" sz="3200" dirty="0" smtClean="0">
                <a:solidFill>
                  <a:schemeClr val="accent3">
                    <a:lumMod val="75000"/>
                  </a:schemeClr>
                </a:solidFill>
              </a:rPr>
              <a:t>النفاذ.</a:t>
            </a:r>
            <a:endParaRPr lang="fr-FR" sz="3200" dirty="0">
              <a:solidFill>
                <a:schemeClr val="accent3">
                  <a:lumMod val="75000"/>
                </a:schemeClr>
              </a:solidFill>
            </a:endParaRPr>
          </a:p>
        </p:txBody>
      </p:sp>
      <p:sp>
        <p:nvSpPr>
          <p:cNvPr id="8" name="Rectangle 7"/>
          <p:cNvSpPr/>
          <p:nvPr/>
        </p:nvSpPr>
        <p:spPr>
          <a:xfrm>
            <a:off x="4932039" y="188640"/>
            <a:ext cx="3337773" cy="523220"/>
          </a:xfrm>
          <a:prstGeom prst="rect">
            <a:avLst/>
          </a:prstGeom>
        </p:spPr>
        <p:txBody>
          <a:bodyPr wrap="none">
            <a:spAutoFit/>
          </a:bodyPr>
          <a:lstStyle/>
          <a:p>
            <a:r>
              <a:rPr lang="ar-TN" sz="2800" b="1" dirty="0">
                <a:solidFill>
                  <a:srgbClr val="00B050"/>
                </a:solidFill>
              </a:rPr>
              <a:t>إجراءات</a:t>
            </a:r>
            <a:r>
              <a:rPr lang="ar-TN" dirty="0">
                <a:solidFill>
                  <a:srgbClr val="FF0000"/>
                </a:solidFill>
              </a:rPr>
              <a:t> </a:t>
            </a:r>
            <a:r>
              <a:rPr lang="ar-TN" sz="2800" b="1" dirty="0">
                <a:solidFill>
                  <a:srgbClr val="00B050"/>
                </a:solidFill>
              </a:rPr>
              <a:t>النفاذ إلى المعلومة</a:t>
            </a:r>
            <a:endParaRPr lang="fr-FR" sz="2800" b="1" dirty="0">
              <a:solidFill>
                <a:srgbClr val="00B050"/>
              </a:solidFill>
            </a:endParaRPr>
          </a:p>
        </p:txBody>
      </p:sp>
      <p:sp>
        <p:nvSpPr>
          <p:cNvPr id="9" name="Titre 5"/>
          <p:cNvSpPr>
            <a:spLocks noGrp="1"/>
          </p:cNvSpPr>
          <p:nvPr>
            <p:ph type="ctrTitle"/>
          </p:nvPr>
        </p:nvSpPr>
        <p:spPr>
          <a:xfrm>
            <a:off x="107504" y="2276872"/>
            <a:ext cx="7200801" cy="1894362"/>
          </a:xfrm>
        </p:spPr>
        <p:txBody>
          <a:bodyPr>
            <a:normAutofit fontScale="90000"/>
          </a:bodyPr>
          <a:lstStyle/>
          <a:p>
            <a:pPr algn="r" rtl="1"/>
            <a:r>
              <a:rPr lang="ar-SA" sz="3600" dirty="0">
                <a:solidFill>
                  <a:schemeClr val="accent3">
                    <a:lumMod val="75000"/>
                  </a:schemeClr>
                </a:solidFill>
                <a:latin typeface="+mn-lt"/>
                <a:ea typeface="+mn-ea"/>
                <a:cs typeface="+mn-cs"/>
              </a:rPr>
              <a:t>عند إعداد مطلب النفاذ، </a:t>
            </a:r>
            <a:r>
              <a:rPr lang="ar-SA" sz="3600" dirty="0" smtClean="0">
                <a:solidFill>
                  <a:schemeClr val="accent3">
                    <a:lumMod val="75000"/>
                  </a:schemeClr>
                </a:solidFill>
                <a:latin typeface="+mn-lt"/>
                <a:ea typeface="+mn-ea"/>
                <a:cs typeface="+mn-cs"/>
              </a:rPr>
              <a:t>يجب </a:t>
            </a:r>
            <a:r>
              <a:rPr lang="ar-SA" sz="3600" dirty="0">
                <a:solidFill>
                  <a:schemeClr val="accent3">
                    <a:lumMod val="75000"/>
                  </a:schemeClr>
                </a:solidFill>
                <a:latin typeface="+mn-lt"/>
                <a:ea typeface="+mn-ea"/>
                <a:cs typeface="+mn-cs"/>
              </a:rPr>
              <a:t>تحديد </a:t>
            </a:r>
            <a:r>
              <a:rPr lang="ar-TN" sz="3600" dirty="0">
                <a:solidFill>
                  <a:schemeClr val="accent3">
                    <a:lumMod val="75000"/>
                  </a:schemeClr>
                </a:solidFill>
                <a:latin typeface="+mn-lt"/>
                <a:ea typeface="+mn-ea"/>
                <a:cs typeface="+mn-cs"/>
              </a:rPr>
              <a:t>بدقة </a:t>
            </a:r>
            <a:r>
              <a:rPr lang="ar-SA" sz="3600" dirty="0">
                <a:solidFill>
                  <a:schemeClr val="accent3">
                    <a:lumMod val="75000"/>
                  </a:schemeClr>
                </a:solidFill>
                <a:latin typeface="+mn-lt"/>
                <a:ea typeface="+mn-ea"/>
                <a:cs typeface="+mn-cs"/>
              </a:rPr>
              <a:t>كيفية النفاذ إلى </a:t>
            </a:r>
            <a:r>
              <a:rPr lang="ar-SA" sz="3600" dirty="0" smtClean="0">
                <a:solidFill>
                  <a:schemeClr val="accent3">
                    <a:lumMod val="75000"/>
                  </a:schemeClr>
                </a:solidFill>
                <a:latin typeface="+mn-lt"/>
                <a:ea typeface="+mn-ea"/>
                <a:cs typeface="+mn-cs"/>
              </a:rPr>
              <a:t>المعلومة.</a:t>
            </a:r>
            <a:r>
              <a:rPr lang="ar-TN" dirty="0" smtClean="0"/>
              <a:t/>
            </a:r>
            <a:br>
              <a:rPr lang="ar-TN" dirty="0" smtClean="0"/>
            </a:br>
            <a:r>
              <a:rPr lang="ar-TN" dirty="0"/>
              <a:t/>
            </a:r>
            <a:br>
              <a:rPr lang="ar-TN" dirty="0"/>
            </a:br>
            <a:endParaRPr lang="fr-FR" dirty="0"/>
          </a:p>
        </p:txBody>
      </p:sp>
      <p:sp>
        <p:nvSpPr>
          <p:cNvPr id="10" name="Bouton d'action : Son 9">
            <a:hlinkClick r:id="" action="ppaction://noaction" highlightClick="1">
              <a:snd r:embed="rId2" name="applause.wav"/>
            </a:hlinkClick>
          </p:cNvPr>
          <p:cNvSpPr/>
          <p:nvPr/>
        </p:nvSpPr>
        <p:spPr>
          <a:xfrm rot="10800000">
            <a:off x="7748604" y="2060848"/>
            <a:ext cx="1042416" cy="1042416"/>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4152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64704"/>
            <a:ext cx="7467600" cy="652934"/>
          </a:xfrm>
        </p:spPr>
        <p:txBody>
          <a:bodyPr/>
          <a:lstStyle/>
          <a:p>
            <a:pPr algn="ctr"/>
            <a:r>
              <a:rPr lang="ar-SA" dirty="0" smtClean="0"/>
              <a:t>صيغ النفاذ إلى المعلومة</a:t>
            </a:r>
            <a:endParaRPr lang="fr-FR" dirty="0"/>
          </a:p>
        </p:txBody>
      </p:sp>
      <p:sp>
        <p:nvSpPr>
          <p:cNvPr id="3" name="Espace réservé du contenu 2"/>
          <p:cNvSpPr>
            <a:spLocks noGrp="1"/>
          </p:cNvSpPr>
          <p:nvPr>
            <p:ph sz="quarter" idx="1"/>
          </p:nvPr>
        </p:nvSpPr>
        <p:spPr/>
        <p:txBody>
          <a:bodyPr/>
          <a:lstStyle/>
          <a:p>
            <a:pPr algn="r" rtl="1">
              <a:buFont typeface="Wingdings" pitchFamily="2" charset="2"/>
              <a:buChar char="ü"/>
            </a:pPr>
            <a:r>
              <a:rPr lang="ar-SA" dirty="0" smtClean="0"/>
              <a:t>الاطلاع </a:t>
            </a:r>
            <a:r>
              <a:rPr lang="ar-SA" dirty="0"/>
              <a:t>على المعلومة على عين المكان، ما لم يكن في ذلك إضرار </a:t>
            </a:r>
            <a:r>
              <a:rPr lang="ar-SA" dirty="0" smtClean="0"/>
              <a:t>بها،</a:t>
            </a:r>
          </a:p>
          <a:p>
            <a:pPr marL="0" indent="0" algn="r" rtl="1">
              <a:buNone/>
            </a:pPr>
            <a:endParaRPr lang="ar-SA" dirty="0" smtClean="0"/>
          </a:p>
          <a:p>
            <a:pPr algn="r" rtl="1">
              <a:buFont typeface="Wingdings" pitchFamily="2" charset="2"/>
              <a:buChar char="ü"/>
            </a:pPr>
            <a:r>
              <a:rPr lang="ar-SA" dirty="0" smtClean="0"/>
              <a:t>الحصول </a:t>
            </a:r>
            <a:r>
              <a:rPr lang="ar-SA" dirty="0"/>
              <a:t>على نسخة ورقية من </a:t>
            </a:r>
            <a:r>
              <a:rPr lang="ar-SA" dirty="0" smtClean="0"/>
              <a:t>المعلومة،</a:t>
            </a:r>
          </a:p>
          <a:p>
            <a:pPr marL="0" indent="0" algn="r" rtl="1">
              <a:buNone/>
            </a:pPr>
            <a:endParaRPr lang="ar-SA" dirty="0"/>
          </a:p>
          <a:p>
            <a:pPr algn="r" rtl="1">
              <a:buFont typeface="Wingdings" pitchFamily="2" charset="2"/>
              <a:buChar char="ü"/>
            </a:pPr>
            <a:r>
              <a:rPr lang="ar-TN" dirty="0" smtClean="0"/>
              <a:t>الح</a:t>
            </a:r>
            <a:r>
              <a:rPr lang="ar-SA" dirty="0" smtClean="0"/>
              <a:t>صول </a:t>
            </a:r>
            <a:r>
              <a:rPr lang="ar-SA" dirty="0"/>
              <a:t>على نسخة إلكترونية من المعلومة، عند </a:t>
            </a:r>
            <a:r>
              <a:rPr lang="ar-SA" dirty="0" smtClean="0"/>
              <a:t>الإمكان،</a:t>
            </a:r>
          </a:p>
          <a:p>
            <a:pPr marL="0" indent="0" algn="r" rtl="1">
              <a:buNone/>
            </a:pPr>
            <a:endParaRPr lang="ar-SA" dirty="0"/>
          </a:p>
          <a:p>
            <a:pPr algn="r" rtl="1">
              <a:buFont typeface="Wingdings" pitchFamily="2" charset="2"/>
              <a:buChar char="ü"/>
            </a:pPr>
            <a:r>
              <a:rPr lang="ar-SA" dirty="0" smtClean="0"/>
              <a:t>الحصول </a:t>
            </a:r>
            <a:r>
              <a:rPr lang="ar-SA" dirty="0"/>
              <a:t>على مقتطفات من </a:t>
            </a:r>
            <a:r>
              <a:rPr lang="ar-SA" dirty="0" smtClean="0"/>
              <a:t>المعلومة،</a:t>
            </a:r>
            <a:endParaRPr lang="ar-TN" dirty="0" smtClean="0"/>
          </a:p>
          <a:p>
            <a:pPr marL="0" indent="0" algn="r" rtl="1">
              <a:buNone/>
            </a:pPr>
            <a:r>
              <a:rPr lang="fr-FR" dirty="0"/>
              <a:t/>
            </a:r>
            <a:br>
              <a:rPr lang="fr-FR" dirty="0"/>
            </a:br>
            <a:r>
              <a:rPr lang="ar-SA" dirty="0" smtClean="0"/>
              <a:t>يتعيّن </a:t>
            </a:r>
            <a:r>
              <a:rPr lang="ar-SA" dirty="0"/>
              <a:t>على الهيكل المعني توفير المعلومة في الصيغة </a:t>
            </a:r>
            <a:r>
              <a:rPr lang="ar-SA" dirty="0" smtClean="0"/>
              <a:t>المطلوبة،</a:t>
            </a:r>
            <a:r>
              <a:rPr lang="fr-FR" dirty="0"/>
              <a:t/>
            </a:r>
            <a:br>
              <a:rPr lang="fr-FR" dirty="0"/>
            </a:br>
            <a:r>
              <a:rPr lang="ar-SA" dirty="0" smtClean="0"/>
              <a:t>في </a:t>
            </a:r>
            <a:r>
              <a:rPr lang="ar-SA" dirty="0"/>
              <a:t>صورة عدم توفّرها في الصيغة المطلوبة، يتعيّن على الهيكل المعني توفير المعلومة في الصيغة </a:t>
            </a:r>
            <a:r>
              <a:rPr lang="ar-SA" dirty="0" smtClean="0"/>
              <a:t>المتاحة.</a:t>
            </a:r>
            <a:endParaRPr lang="fr-FR" dirty="0"/>
          </a:p>
        </p:txBody>
      </p:sp>
      <p:sp>
        <p:nvSpPr>
          <p:cNvPr id="6" name="Rectangle 5"/>
          <p:cNvSpPr/>
          <p:nvPr/>
        </p:nvSpPr>
        <p:spPr>
          <a:xfrm>
            <a:off x="4932039" y="188640"/>
            <a:ext cx="3337773" cy="523220"/>
          </a:xfrm>
          <a:prstGeom prst="rect">
            <a:avLst/>
          </a:prstGeom>
        </p:spPr>
        <p:txBody>
          <a:bodyPr wrap="none">
            <a:spAutoFit/>
          </a:bodyPr>
          <a:lstStyle/>
          <a:p>
            <a:r>
              <a:rPr lang="ar-TN" sz="2800" b="1" dirty="0">
                <a:solidFill>
                  <a:srgbClr val="00B050"/>
                </a:solidFill>
              </a:rPr>
              <a:t>إجراءات</a:t>
            </a:r>
            <a:r>
              <a:rPr lang="ar-TN" dirty="0">
                <a:solidFill>
                  <a:srgbClr val="FF0000"/>
                </a:solidFill>
              </a:rPr>
              <a:t> </a:t>
            </a:r>
            <a:r>
              <a:rPr lang="ar-TN" sz="2800" b="1" dirty="0">
                <a:solidFill>
                  <a:srgbClr val="00B050"/>
                </a:solidFill>
              </a:rPr>
              <a:t>النفاذ إلى المعلومة</a:t>
            </a:r>
            <a:endParaRPr lang="fr-FR" sz="2800" b="1" dirty="0">
              <a:solidFill>
                <a:srgbClr val="00B050"/>
              </a:solidFill>
            </a:endParaRPr>
          </a:p>
        </p:txBody>
      </p:sp>
      <p:sp>
        <p:nvSpPr>
          <p:cNvPr id="7" name="Flèche droite rayée 6"/>
          <p:cNvSpPr/>
          <p:nvPr/>
        </p:nvSpPr>
        <p:spPr>
          <a:xfrm rot="10800000">
            <a:off x="7909772" y="5085184"/>
            <a:ext cx="720080"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4739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sz="quarter" idx="1"/>
            <p:extLst>
              <p:ext uri="{D42A27DB-BD31-4B8C-83A1-F6EECF244321}">
                <p14:modId xmlns:p14="http://schemas.microsoft.com/office/powerpoint/2010/main" val="3831754660"/>
              </p:ext>
            </p:extLst>
          </p:nvPr>
        </p:nvGraphicFramePr>
        <p:xfrm>
          <a:off x="1835696" y="1556792"/>
          <a:ext cx="5849620" cy="1777366"/>
        </p:xfrm>
        <a:graphic>
          <a:graphicData uri="http://schemas.openxmlformats.org/drawingml/2006/table">
            <a:tbl>
              <a:tblPr rtl="1" firstRow="1" firstCol="1" bandRow="1">
                <a:tableStyleId>{5C22544A-7EE6-4342-B048-85BDC9FD1C3A}</a:tableStyleId>
              </a:tblPr>
              <a:tblGrid>
                <a:gridCol w="1949450">
                  <a:extLst>
                    <a:ext uri="{9D8B030D-6E8A-4147-A177-3AD203B41FA5}">
                      <a16:colId xmlns:a16="http://schemas.microsoft.com/office/drawing/2014/main" xmlns="" val="20000"/>
                    </a:ext>
                  </a:extLst>
                </a:gridCol>
                <a:gridCol w="1950085">
                  <a:extLst>
                    <a:ext uri="{9D8B030D-6E8A-4147-A177-3AD203B41FA5}">
                      <a16:colId xmlns:a16="http://schemas.microsoft.com/office/drawing/2014/main" xmlns="" val="20001"/>
                    </a:ext>
                  </a:extLst>
                </a:gridCol>
                <a:gridCol w="1950085">
                  <a:extLst>
                    <a:ext uri="{9D8B030D-6E8A-4147-A177-3AD203B41FA5}">
                      <a16:colId xmlns:a16="http://schemas.microsoft.com/office/drawing/2014/main" xmlns="" val="20002"/>
                    </a:ext>
                  </a:extLst>
                </a:gridCol>
              </a:tblGrid>
              <a:tr h="0">
                <a:tc>
                  <a:txBody>
                    <a:bodyPr/>
                    <a:lstStyle/>
                    <a:p>
                      <a:pPr algn="ctr" rtl="1">
                        <a:lnSpc>
                          <a:spcPct val="107000"/>
                        </a:lnSpc>
                        <a:spcAft>
                          <a:spcPts val="0"/>
                        </a:spcAft>
                      </a:pPr>
                      <a:r>
                        <a:rPr lang="ar-TN" sz="1400" dirty="0">
                          <a:effectLst/>
                        </a:rPr>
                        <a:t> </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TN" sz="1400">
                          <a:effectLst/>
                        </a:rPr>
                        <a:t>المرسوم عدد 41 لسنة </a:t>
                      </a:r>
                      <a:endParaRPr lang="fr-FR" sz="1100">
                        <a:effectLst/>
                      </a:endParaRPr>
                    </a:p>
                    <a:p>
                      <a:pPr algn="ctr" rtl="1">
                        <a:lnSpc>
                          <a:spcPct val="107000"/>
                        </a:lnSpc>
                        <a:spcAft>
                          <a:spcPts val="0"/>
                        </a:spcAft>
                      </a:pPr>
                      <a:r>
                        <a:rPr lang="ar-TN" sz="1400">
                          <a:effectLst/>
                        </a:rPr>
                        <a:t>2011</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TN" sz="1400">
                          <a:effectLst/>
                        </a:rPr>
                        <a:t>القانون الأساسي  عدد 22 لسنة 2016</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0"/>
                  </a:ext>
                </a:extLst>
              </a:tr>
              <a:tr h="0">
                <a:tc>
                  <a:txBody>
                    <a:bodyPr/>
                    <a:lstStyle/>
                    <a:p>
                      <a:pPr algn="r" rtl="1">
                        <a:lnSpc>
                          <a:spcPct val="107000"/>
                        </a:lnSpc>
                        <a:spcAft>
                          <a:spcPts val="0"/>
                        </a:spcAft>
                      </a:pPr>
                      <a:r>
                        <a:rPr lang="ar-SA" sz="1400" dirty="0">
                          <a:effectLst/>
                        </a:rPr>
                        <a:t>يكون الرد على كل مطلب نفاذ في أجل أقصاه:</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SA" sz="1400">
                          <a:effectLst/>
                        </a:rPr>
                        <a:t>15 يوما (الفصل </a:t>
                      </a:r>
                      <a:r>
                        <a:rPr lang="fr-FR" sz="1400">
                          <a:effectLst/>
                        </a:rPr>
                        <a:t>10</a:t>
                      </a:r>
                      <a:r>
                        <a:rPr lang="ar-SA" sz="1400">
                          <a:effectLst/>
                        </a:rPr>
                        <a:t>)</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SA" sz="1400">
                          <a:effectLst/>
                        </a:rPr>
                        <a:t>20 يوما (الفصل 14)</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0">
                <a:tc>
                  <a:txBody>
                    <a:bodyPr/>
                    <a:lstStyle/>
                    <a:p>
                      <a:pPr algn="r" rtl="1">
                        <a:lnSpc>
                          <a:spcPct val="107000"/>
                        </a:lnSpc>
                        <a:spcAft>
                          <a:spcPts val="0"/>
                        </a:spcAft>
                      </a:pP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2"/>
                  </a:ext>
                </a:extLst>
              </a:tr>
              <a:tr h="0">
                <a:tc>
                  <a:txBody>
                    <a:bodyPr/>
                    <a:lstStyle/>
                    <a:p>
                      <a:pPr algn="r" rtl="1">
                        <a:lnSpc>
                          <a:spcPct val="107000"/>
                        </a:lnSpc>
                        <a:spcAft>
                          <a:spcPts val="0"/>
                        </a:spcAft>
                      </a:pPr>
                      <a:r>
                        <a:rPr lang="ar-TN" sz="1400">
                          <a:effectLst/>
                        </a:rPr>
                        <a:t>الحصول على عدة وثائق أو إذا استوجب الأمر استشارة أطراف أخرى</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TN" sz="1400" dirty="0">
                          <a:effectLst/>
                        </a:rPr>
                        <a:t>30 يوما  (الفصل </a:t>
                      </a:r>
                      <a:r>
                        <a:rPr lang="ar-TN" sz="1400" dirty="0" smtClean="0">
                          <a:effectLst/>
                        </a:rPr>
                        <a:t>19)</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TN" sz="1400" dirty="0">
                          <a:effectLst/>
                        </a:rPr>
                        <a:t>30 يوما (الفصل </a:t>
                      </a:r>
                      <a:r>
                        <a:rPr lang="ar-TN" sz="1400" dirty="0" smtClean="0">
                          <a:effectLst/>
                        </a:rPr>
                        <a:t>12)</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3"/>
                  </a:ext>
                </a:extLst>
              </a:tr>
            </a:tbl>
          </a:graphicData>
        </a:graphic>
      </p:graphicFrame>
      <p:sp>
        <p:nvSpPr>
          <p:cNvPr id="7" name="Rectangle 6"/>
          <p:cNvSpPr/>
          <p:nvPr/>
        </p:nvSpPr>
        <p:spPr>
          <a:xfrm>
            <a:off x="3491880" y="522258"/>
            <a:ext cx="4916731" cy="523220"/>
          </a:xfrm>
          <a:prstGeom prst="rect">
            <a:avLst/>
          </a:prstGeom>
        </p:spPr>
        <p:txBody>
          <a:bodyPr wrap="none">
            <a:spAutoFit/>
          </a:bodyPr>
          <a:lstStyle/>
          <a:p>
            <a:r>
              <a:rPr lang="ar-SA" sz="2800" b="1" dirty="0" smtClean="0">
                <a:solidFill>
                  <a:srgbClr val="00B050"/>
                </a:solidFill>
              </a:rPr>
              <a:t>آجال الحصول على الوثائق أو المعلومات</a:t>
            </a:r>
            <a:endParaRPr lang="fr-FR" sz="2800" b="1" dirty="0">
              <a:solidFill>
                <a:srgbClr val="00B050"/>
              </a:solidFill>
            </a:endParaRPr>
          </a:p>
        </p:txBody>
      </p:sp>
      <p:sp>
        <p:nvSpPr>
          <p:cNvPr id="8" name="Sous-titre 6"/>
          <p:cNvSpPr txBox="1">
            <a:spLocks/>
          </p:cNvSpPr>
          <p:nvPr/>
        </p:nvSpPr>
        <p:spPr>
          <a:xfrm>
            <a:off x="1835696" y="3573016"/>
            <a:ext cx="5886400" cy="2297850"/>
          </a:xfrm>
          <a:prstGeom prst="rect">
            <a:avLst/>
          </a:prstGeom>
          <a:solidFill>
            <a:schemeClr val="accent4">
              <a:lumMod val="20000"/>
              <a:lumOff val="80000"/>
            </a:schemeClr>
          </a:solidFill>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rtl="1">
              <a:buNone/>
            </a:pPr>
            <a:r>
              <a:rPr lang="ar-SA" dirty="0" smtClean="0"/>
              <a:t>إذا كان لمطلب النفاذ إلى المعلومة تأثير على حياة شخص أو على حريته، فيتعين على الهيكل المعني الحرص على الرد بما يترك أثرا كتابيا وبصفة فورية على أن لا يتجاوز ذلك أجل ثمان وأربعين (48) ساعة من تاريخ تقديم المطلب</a:t>
            </a:r>
            <a:endParaRPr lang="fr-FR" dirty="0"/>
          </a:p>
        </p:txBody>
      </p:sp>
      <p:sp>
        <p:nvSpPr>
          <p:cNvPr id="9" name="Flèche droite rayée 8"/>
          <p:cNvSpPr/>
          <p:nvPr/>
        </p:nvSpPr>
        <p:spPr>
          <a:xfrm rot="10800000">
            <a:off x="7892776" y="4293096"/>
            <a:ext cx="720080"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89807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sz="quarter" idx="1"/>
            <p:extLst>
              <p:ext uri="{D42A27DB-BD31-4B8C-83A1-F6EECF244321}">
                <p14:modId xmlns:p14="http://schemas.microsoft.com/office/powerpoint/2010/main" val="2276716460"/>
              </p:ext>
            </p:extLst>
          </p:nvPr>
        </p:nvGraphicFramePr>
        <p:xfrm>
          <a:off x="539552" y="1412776"/>
          <a:ext cx="7128792" cy="4536504"/>
        </p:xfrm>
        <a:graphic>
          <a:graphicData uri="http://schemas.openxmlformats.org/drawingml/2006/table">
            <a:tbl>
              <a:tblPr rtl="1" firstRow="1" firstCol="1" bandRow="1">
                <a:tableStyleId>{5C22544A-7EE6-4342-B048-85BDC9FD1C3A}</a:tableStyleId>
              </a:tblPr>
              <a:tblGrid>
                <a:gridCol w="2375748">
                  <a:extLst>
                    <a:ext uri="{9D8B030D-6E8A-4147-A177-3AD203B41FA5}">
                      <a16:colId xmlns:a16="http://schemas.microsoft.com/office/drawing/2014/main" xmlns="" val="20000"/>
                    </a:ext>
                  </a:extLst>
                </a:gridCol>
                <a:gridCol w="2376522">
                  <a:extLst>
                    <a:ext uri="{9D8B030D-6E8A-4147-A177-3AD203B41FA5}">
                      <a16:colId xmlns:a16="http://schemas.microsoft.com/office/drawing/2014/main" xmlns="" val="20001"/>
                    </a:ext>
                  </a:extLst>
                </a:gridCol>
                <a:gridCol w="2376522">
                  <a:extLst>
                    <a:ext uri="{9D8B030D-6E8A-4147-A177-3AD203B41FA5}">
                      <a16:colId xmlns:a16="http://schemas.microsoft.com/office/drawing/2014/main" xmlns="" val="20002"/>
                    </a:ext>
                  </a:extLst>
                </a:gridCol>
              </a:tblGrid>
              <a:tr h="648072">
                <a:tc>
                  <a:txBody>
                    <a:bodyPr/>
                    <a:lstStyle/>
                    <a:p>
                      <a:pPr algn="r" rtl="1">
                        <a:lnSpc>
                          <a:spcPct val="107000"/>
                        </a:lnSpc>
                        <a:spcAft>
                          <a:spcPts val="0"/>
                        </a:spcAft>
                      </a:pPr>
                      <a:r>
                        <a:rPr lang="ar-TN" sz="1400" dirty="0">
                          <a:effectLst/>
                        </a:rPr>
                        <a:t> </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TN" sz="1400">
                          <a:effectLst/>
                        </a:rPr>
                        <a:t>المرسوم عدد 41 لسنة </a:t>
                      </a:r>
                      <a:endParaRPr lang="fr-FR" sz="1100">
                        <a:effectLst/>
                      </a:endParaRPr>
                    </a:p>
                    <a:p>
                      <a:pPr algn="ctr" rtl="1">
                        <a:lnSpc>
                          <a:spcPct val="107000"/>
                        </a:lnSpc>
                        <a:spcAft>
                          <a:spcPts val="0"/>
                        </a:spcAft>
                      </a:pPr>
                      <a:r>
                        <a:rPr lang="ar-TN" sz="1400">
                          <a:effectLst/>
                        </a:rPr>
                        <a:t>2011</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TN" sz="1400">
                          <a:effectLst/>
                        </a:rPr>
                        <a:t>القانون الأساسي  عدد 22 لسنة 2016</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0"/>
                  </a:ext>
                </a:extLst>
              </a:tr>
              <a:tr h="648072">
                <a:tc>
                  <a:txBody>
                    <a:bodyPr/>
                    <a:lstStyle/>
                    <a:p>
                      <a:pPr algn="r" rtl="1">
                        <a:lnSpc>
                          <a:spcPct val="107000"/>
                        </a:lnSpc>
                        <a:spcAft>
                          <a:spcPts val="0"/>
                        </a:spcAft>
                      </a:pPr>
                      <a:r>
                        <a:rPr lang="ar-TN" sz="1400" dirty="0">
                          <a:effectLst/>
                        </a:rPr>
                        <a:t>التظلم لدى رئيس الهيكل المعني بالنفاذ إلى المعلومة </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TN" sz="1400">
                          <a:effectLst/>
                        </a:rPr>
                        <a:t>15 يوما (الفصل 19)</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TN" sz="1400">
                          <a:effectLst/>
                        </a:rPr>
                        <a:t>20 يوما (الفصل 29 )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648072">
                <a:tc>
                  <a:txBody>
                    <a:bodyPr/>
                    <a:lstStyle/>
                    <a:p>
                      <a:pPr algn="r" rtl="1">
                        <a:lnSpc>
                          <a:spcPct val="107000"/>
                        </a:lnSpc>
                        <a:spcAft>
                          <a:spcPts val="0"/>
                        </a:spcAft>
                      </a:pPr>
                      <a:r>
                        <a:rPr lang="ar-TN" sz="1400">
                          <a:effectLst/>
                        </a:rPr>
                        <a:t>يكون جواب رئيس الهيكل المعني بالنفاذ إلى المعلومة على طلب التظلم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TN" sz="1400">
                          <a:effectLst/>
                        </a:rPr>
                        <a:t>10 أيام (الفصل 19)</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TN" sz="1400">
                          <a:effectLst/>
                        </a:rPr>
                        <a:t>10 أيام (الفصل 29)</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2"/>
                  </a:ext>
                </a:extLst>
              </a:tr>
              <a:tr h="972108">
                <a:tc>
                  <a:txBody>
                    <a:bodyPr/>
                    <a:lstStyle/>
                    <a:p>
                      <a:pPr algn="r" rtl="1">
                        <a:lnSpc>
                          <a:spcPct val="107000"/>
                        </a:lnSpc>
                        <a:spcAft>
                          <a:spcPts val="0"/>
                        </a:spcAft>
                      </a:pPr>
                      <a:r>
                        <a:rPr lang="ar-TN" sz="1400">
                          <a:effectLst/>
                        </a:rPr>
                        <a:t>التظلم لدى هيئة النفاذ إلى المعلومة اثر رفض رئيس الهيكل المعني بالنفاذ إلى المعلومة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TN" sz="1400">
                          <a:effectLst/>
                        </a:rPr>
                        <a:t> </a:t>
                      </a:r>
                      <a:endParaRPr lang="fr-FR" sz="1100">
                        <a:effectLst/>
                      </a:endParaRPr>
                    </a:p>
                    <a:p>
                      <a:pPr algn="ctr" rtl="1">
                        <a:lnSpc>
                          <a:spcPct val="107000"/>
                        </a:lnSpc>
                        <a:spcAft>
                          <a:spcPts val="0"/>
                        </a:spcAft>
                      </a:pPr>
                      <a:r>
                        <a:rPr lang="ar-TN" sz="1400">
                          <a:effectLst/>
                        </a:rPr>
                        <a:t>-</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TN" sz="1400">
                          <a:effectLst/>
                        </a:rPr>
                        <a:t>20 يوما (الفصل 30)</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3"/>
                  </a:ext>
                </a:extLst>
              </a:tr>
              <a:tr h="648072">
                <a:tc>
                  <a:txBody>
                    <a:bodyPr/>
                    <a:lstStyle/>
                    <a:p>
                      <a:pPr algn="r" rtl="1">
                        <a:lnSpc>
                          <a:spcPct val="107000"/>
                        </a:lnSpc>
                        <a:spcAft>
                          <a:spcPts val="0"/>
                        </a:spcAft>
                      </a:pPr>
                      <a:r>
                        <a:rPr lang="ar-TN" sz="1400">
                          <a:effectLst/>
                        </a:rPr>
                        <a:t>تبت الهيئة في طلب التظلم </a:t>
                      </a:r>
                      <a:endParaRPr lang="fr-FR" sz="1100">
                        <a:effectLst/>
                      </a:endParaRPr>
                    </a:p>
                    <a:p>
                      <a:pPr algn="r" rtl="1">
                        <a:lnSpc>
                          <a:spcPct val="107000"/>
                        </a:lnSpc>
                        <a:spcAft>
                          <a:spcPts val="0"/>
                        </a:spcAft>
                      </a:pPr>
                      <a:r>
                        <a:rPr lang="ar-TN"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TN" sz="1400">
                          <a:effectLst/>
                        </a:rPr>
                        <a:t>-</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TN" sz="1400">
                          <a:effectLst/>
                        </a:rPr>
                        <a:t>45 يوما (الفصل 30)</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4"/>
                  </a:ext>
                </a:extLst>
              </a:tr>
              <a:tr h="972108">
                <a:tc>
                  <a:txBody>
                    <a:bodyPr/>
                    <a:lstStyle/>
                    <a:p>
                      <a:pPr algn="r" rtl="1">
                        <a:lnSpc>
                          <a:spcPct val="107000"/>
                        </a:lnSpc>
                        <a:spcAft>
                          <a:spcPts val="0"/>
                        </a:spcAft>
                      </a:pPr>
                      <a:r>
                        <a:rPr lang="ar-TN" sz="1400">
                          <a:effectLst/>
                        </a:rPr>
                        <a:t>يمكن الطعن في قرار هيئة النفاذ إلى المعلومة أمام المحكمة الإدارية </a:t>
                      </a:r>
                      <a:endParaRPr lang="fr-FR" sz="1100">
                        <a:effectLst/>
                      </a:endParaRPr>
                    </a:p>
                    <a:p>
                      <a:pPr algn="r" rtl="1">
                        <a:lnSpc>
                          <a:spcPct val="107000"/>
                        </a:lnSpc>
                        <a:spcAft>
                          <a:spcPts val="0"/>
                        </a:spcAft>
                      </a:pPr>
                      <a:r>
                        <a:rPr lang="ar-TN"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TN" sz="1400">
                          <a:effectLst/>
                        </a:rPr>
                        <a:t>30 يوما (الفصل 19)</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TN" sz="1400" dirty="0">
                          <a:effectLst/>
                        </a:rPr>
                        <a:t>30 يوما (الفصل 31)</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5"/>
                  </a:ext>
                </a:extLst>
              </a:tr>
            </a:tbl>
          </a:graphicData>
        </a:graphic>
      </p:graphicFrame>
      <p:sp>
        <p:nvSpPr>
          <p:cNvPr id="7" name="Rectangle 6"/>
          <p:cNvSpPr/>
          <p:nvPr/>
        </p:nvSpPr>
        <p:spPr>
          <a:xfrm>
            <a:off x="3491880" y="522258"/>
            <a:ext cx="4652236" cy="523220"/>
          </a:xfrm>
          <a:prstGeom prst="rect">
            <a:avLst/>
          </a:prstGeom>
        </p:spPr>
        <p:txBody>
          <a:bodyPr wrap="none">
            <a:spAutoFit/>
          </a:bodyPr>
          <a:lstStyle/>
          <a:p>
            <a:r>
              <a:rPr lang="ar-SA" sz="2800" b="1" dirty="0" smtClean="0">
                <a:solidFill>
                  <a:srgbClr val="00B050"/>
                </a:solidFill>
              </a:rPr>
              <a:t>آجال تقديم طلبات التظلم والاستجابة لها</a:t>
            </a:r>
            <a:endParaRPr lang="fr-FR" sz="2800" b="1" dirty="0">
              <a:solidFill>
                <a:srgbClr val="00B050"/>
              </a:solidFill>
            </a:endParaRPr>
          </a:p>
        </p:txBody>
      </p:sp>
    </p:spTree>
    <p:extLst>
      <p:ext uri="{BB962C8B-B14F-4D97-AF65-F5344CB8AC3E}">
        <p14:creationId xmlns:p14="http://schemas.microsoft.com/office/powerpoint/2010/main" val="967732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4F2E99F6-6F0B-44DE-A0C1-4CBCA1455D93}" type="slidenum">
              <a:rPr lang="fr-FR" smtClean="0"/>
              <a:pPr/>
              <a:t>4</a:t>
            </a:fld>
            <a:endParaRPr lang="fr-FR"/>
          </a:p>
        </p:txBody>
      </p:sp>
      <p:sp>
        <p:nvSpPr>
          <p:cNvPr id="4" name="Rectangle 3"/>
          <p:cNvSpPr/>
          <p:nvPr/>
        </p:nvSpPr>
        <p:spPr>
          <a:xfrm>
            <a:off x="827584" y="1196752"/>
            <a:ext cx="6768752" cy="1200329"/>
          </a:xfrm>
          <a:prstGeom prst="rect">
            <a:avLst/>
          </a:prstGeom>
        </p:spPr>
        <p:txBody>
          <a:bodyPr wrap="square">
            <a:spAutoFit/>
          </a:bodyPr>
          <a:lstStyle/>
          <a:p>
            <a:pPr algn="r"/>
            <a:r>
              <a:rPr lang="ar-DZ" altLang="fr-FR" b="1" dirty="0"/>
              <a:t>مهد </a:t>
            </a:r>
            <a:r>
              <a:rPr lang="ar-DZ" altLang="fr-FR" b="1" dirty="0" err="1" smtClean="0"/>
              <a:t>الإعتراف</a:t>
            </a:r>
            <a:r>
              <a:rPr lang="ar-DZ" altLang="fr-FR" b="1" dirty="0" smtClean="0"/>
              <a:t> </a:t>
            </a:r>
            <a:r>
              <a:rPr lang="ar-DZ" altLang="fr-FR" b="1" dirty="0"/>
              <a:t>الدولي، إلى تكريس حق النفاذ إلى المعلومة صلب النصوص الداخلية لعدة دول في العالم من ذلك بالخصوص: </a:t>
            </a:r>
            <a:r>
              <a:rPr lang="ar-DZ" altLang="fr-FR" b="1" dirty="0" err="1"/>
              <a:t>فنلدا</a:t>
            </a:r>
            <a:r>
              <a:rPr lang="ar-DZ" altLang="fr-FR" b="1" dirty="0"/>
              <a:t> (1951)، الولايات المتحدة الأمريكيــة (1966)، الدنمارك والنرويج (1970)، فرنسا وهولندا (1978)، أستراليا </a:t>
            </a:r>
            <a:r>
              <a:rPr lang="ar-DZ" altLang="fr-FR" b="1" dirty="0" err="1"/>
              <a:t>وزيلندا</a:t>
            </a:r>
            <a:r>
              <a:rPr lang="ar-DZ" altLang="fr-FR" b="1" dirty="0"/>
              <a:t> الجديدة و كندا (1983)...إلخ</a:t>
            </a:r>
            <a:endParaRPr lang="fr-FR" dirty="0"/>
          </a:p>
        </p:txBody>
      </p:sp>
      <p:sp>
        <p:nvSpPr>
          <p:cNvPr id="5" name="ZoneTexte 4"/>
          <p:cNvSpPr txBox="1"/>
          <p:nvPr/>
        </p:nvSpPr>
        <p:spPr>
          <a:xfrm>
            <a:off x="2411760" y="116632"/>
            <a:ext cx="6192688" cy="646331"/>
          </a:xfrm>
          <a:prstGeom prst="rect">
            <a:avLst/>
          </a:prstGeom>
          <a:solidFill>
            <a:schemeClr val="accent4">
              <a:lumMod val="20000"/>
              <a:lumOff val="80000"/>
            </a:schemeClr>
          </a:solidFill>
        </p:spPr>
        <p:txBody>
          <a:bodyPr wrap="square" rtlCol="0">
            <a:spAutoFit/>
          </a:bodyPr>
          <a:lstStyle/>
          <a:p>
            <a:pPr algn="ctr"/>
            <a:r>
              <a:rPr lang="ar-SA" sz="3600" b="1" dirty="0" smtClean="0">
                <a:solidFill>
                  <a:srgbClr val="00B050"/>
                </a:solidFill>
              </a:rPr>
              <a:t>النشأة والتطور على المستوى العالمي</a:t>
            </a:r>
            <a:endParaRPr lang="fr-FR" sz="3600" b="1" dirty="0">
              <a:solidFill>
                <a:srgbClr val="00B050"/>
              </a:solidFill>
            </a:endParaRPr>
          </a:p>
        </p:txBody>
      </p:sp>
      <p:pic>
        <p:nvPicPr>
          <p:cNvPr id="6" name="Content Placeholder 2" descr="Intl FOIA Map 1971 [Converted].pdf"/>
          <p:cNvPicPr>
            <a:picLocks noChangeAspect="1"/>
          </p:cNvPicPr>
          <p:nvPr/>
        </p:nvPicPr>
        <p:blipFill>
          <a:blip r:embed="rId2"/>
          <a:srcRect t="5424" b="5424"/>
          <a:stretch>
            <a:fillRect/>
          </a:stretch>
        </p:blipFill>
        <p:spPr>
          <a:xfrm>
            <a:off x="395536" y="2564904"/>
            <a:ext cx="6120680" cy="4104456"/>
          </a:xfrm>
          <a:prstGeom prst="rect">
            <a:avLst/>
          </a:prstGeom>
        </p:spPr>
      </p:pic>
      <p:sp>
        <p:nvSpPr>
          <p:cNvPr id="7" name="ZoneTexte 6"/>
          <p:cNvSpPr txBox="1"/>
          <p:nvPr/>
        </p:nvSpPr>
        <p:spPr>
          <a:xfrm>
            <a:off x="6300192" y="3861048"/>
            <a:ext cx="1656184" cy="1200329"/>
          </a:xfrm>
          <a:prstGeom prst="rect">
            <a:avLst/>
          </a:prstGeom>
          <a:solidFill>
            <a:schemeClr val="accent4">
              <a:lumMod val="20000"/>
              <a:lumOff val="80000"/>
            </a:schemeClr>
          </a:solidFill>
        </p:spPr>
        <p:txBody>
          <a:bodyPr wrap="square" rtlCol="0">
            <a:spAutoFit/>
          </a:bodyPr>
          <a:lstStyle/>
          <a:p>
            <a:pPr algn="ctr" rtl="1"/>
            <a:r>
              <a:rPr lang="ar-SA" b="1" dirty="0">
                <a:solidFill>
                  <a:srgbClr val="00B050"/>
                </a:solidFill>
              </a:rPr>
              <a:t>الموجة الأولى من الدول التي كرّست حق النفاذ إلى المعلومة</a:t>
            </a:r>
            <a:endParaRPr lang="fr-FR" b="1" dirty="0">
              <a:solidFill>
                <a:srgbClr val="00B050"/>
              </a:solidFill>
            </a:endParaRPr>
          </a:p>
        </p:txBody>
      </p:sp>
    </p:spTree>
    <p:extLst>
      <p:ext uri="{BB962C8B-B14F-4D97-AF65-F5344CB8AC3E}">
        <p14:creationId xmlns:p14="http://schemas.microsoft.com/office/powerpoint/2010/main" val="1254883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Espace réservé du contenu 7"/>
          <p:cNvGraphicFramePr>
            <a:graphicFrameLocks noGrp="1"/>
          </p:cNvGraphicFramePr>
          <p:nvPr>
            <p:ph sz="quarter" idx="1"/>
            <p:extLst>
              <p:ext uri="{D42A27DB-BD31-4B8C-83A1-F6EECF244321}">
                <p14:modId xmlns:p14="http://schemas.microsoft.com/office/powerpoint/2010/main" val="1078852888"/>
              </p:ext>
            </p:extLst>
          </p:nvPr>
        </p:nvGraphicFramePr>
        <p:xfrm>
          <a:off x="683568" y="1015252"/>
          <a:ext cx="7344816" cy="5551002"/>
        </p:xfrm>
        <a:graphic>
          <a:graphicData uri="http://schemas.openxmlformats.org/drawingml/2006/table">
            <a:tbl>
              <a:tblPr firstRow="1" firstCol="1" bandRow="1">
                <a:tableStyleId>{5C22544A-7EE6-4342-B048-85BDC9FD1C3A}</a:tableStyleId>
              </a:tblPr>
              <a:tblGrid>
                <a:gridCol w="3672408">
                  <a:extLst>
                    <a:ext uri="{9D8B030D-6E8A-4147-A177-3AD203B41FA5}">
                      <a16:colId xmlns:a16="http://schemas.microsoft.com/office/drawing/2014/main" xmlns="" val="20000"/>
                    </a:ext>
                  </a:extLst>
                </a:gridCol>
                <a:gridCol w="3672408">
                  <a:extLst>
                    <a:ext uri="{9D8B030D-6E8A-4147-A177-3AD203B41FA5}">
                      <a16:colId xmlns:a16="http://schemas.microsoft.com/office/drawing/2014/main" xmlns="" val="20001"/>
                    </a:ext>
                  </a:extLst>
                </a:gridCol>
              </a:tblGrid>
              <a:tr h="509432">
                <a:tc>
                  <a:txBody>
                    <a:bodyPr/>
                    <a:lstStyle/>
                    <a:p>
                      <a:pPr algn="ctr">
                        <a:lnSpc>
                          <a:spcPct val="107000"/>
                        </a:lnSpc>
                        <a:spcAft>
                          <a:spcPts val="0"/>
                        </a:spcAft>
                      </a:pPr>
                      <a:r>
                        <a:rPr lang="ar-TN" sz="1400" dirty="0">
                          <a:effectLst/>
                        </a:rPr>
                        <a:t>القانون الأساسي عدد  22 (الفصل 24)</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6551" marR="66551" marT="0" marB="0"/>
                </a:tc>
                <a:tc>
                  <a:txBody>
                    <a:bodyPr/>
                    <a:lstStyle/>
                    <a:p>
                      <a:pPr algn="ctr">
                        <a:lnSpc>
                          <a:spcPct val="107000"/>
                        </a:lnSpc>
                        <a:spcAft>
                          <a:spcPts val="0"/>
                        </a:spcAft>
                      </a:pPr>
                      <a:r>
                        <a:rPr lang="ar-TN" sz="1400">
                          <a:effectLst/>
                        </a:rPr>
                        <a:t>المرسوم عدد 41 (الفصول 16 و17)</a:t>
                      </a:r>
                      <a:endParaRPr lang="fr-FR" sz="1100">
                        <a:effectLst/>
                      </a:endParaRPr>
                    </a:p>
                    <a:p>
                      <a:pPr algn="ct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551" marR="66551" marT="0" marB="0"/>
                </a:tc>
                <a:extLst>
                  <a:ext uri="{0D108BD9-81ED-4DB2-BD59-A6C34878D82A}">
                    <a16:rowId xmlns:a16="http://schemas.microsoft.com/office/drawing/2014/main" xmlns="" val="10000"/>
                  </a:ext>
                </a:extLst>
              </a:tr>
              <a:tr h="509432">
                <a:tc>
                  <a:txBody>
                    <a:bodyPr/>
                    <a:lstStyle/>
                    <a:p>
                      <a:pPr algn="r">
                        <a:lnSpc>
                          <a:spcPct val="107000"/>
                        </a:lnSpc>
                        <a:spcAft>
                          <a:spcPts val="0"/>
                        </a:spcAft>
                      </a:pPr>
                      <a:r>
                        <a:rPr lang="ar-SA" sz="1400">
                          <a:effectLst/>
                        </a:rPr>
                        <a:t>الأمن العام والدفاع الوطني</a:t>
                      </a:r>
                      <a:endParaRPr lang="fr-FR" sz="1100">
                        <a:effectLst/>
                      </a:endParaRPr>
                    </a:p>
                    <a:p>
                      <a:pPr algn="r">
                        <a:lnSpc>
                          <a:spcPct val="107000"/>
                        </a:lnSpc>
                        <a:spcAft>
                          <a:spcPts val="0"/>
                        </a:spcAft>
                      </a:pPr>
                      <a:r>
                        <a:rPr lang="ar-TN"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551" marR="66551" marT="0" marB="0"/>
                </a:tc>
                <a:tc>
                  <a:txBody>
                    <a:bodyPr/>
                    <a:lstStyle/>
                    <a:p>
                      <a:pPr algn="r">
                        <a:lnSpc>
                          <a:spcPct val="107000"/>
                        </a:lnSpc>
                        <a:spcAft>
                          <a:spcPts val="0"/>
                        </a:spcAft>
                      </a:pPr>
                      <a:r>
                        <a:rPr lang="ar-SA" sz="1400">
                          <a:effectLst/>
                        </a:rPr>
                        <a:t>الأمن العام و الدفاع الوطني</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551" marR="66551" marT="0" marB="0"/>
                </a:tc>
                <a:extLst>
                  <a:ext uri="{0D108BD9-81ED-4DB2-BD59-A6C34878D82A}">
                    <a16:rowId xmlns:a16="http://schemas.microsoft.com/office/drawing/2014/main" xmlns="" val="10001"/>
                  </a:ext>
                </a:extLst>
              </a:tr>
              <a:tr h="509432">
                <a:tc>
                  <a:txBody>
                    <a:bodyPr/>
                    <a:lstStyle/>
                    <a:p>
                      <a:pPr algn="r">
                        <a:lnSpc>
                          <a:spcPct val="107000"/>
                        </a:lnSpc>
                        <a:spcAft>
                          <a:spcPts val="0"/>
                        </a:spcAft>
                      </a:pPr>
                      <a:r>
                        <a:rPr lang="ar-SA" sz="1400" dirty="0">
                          <a:effectLst/>
                        </a:rPr>
                        <a:t>العلاقات الدولية </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6551" marR="66551" marT="0" marB="0"/>
                </a:tc>
                <a:tc>
                  <a:txBody>
                    <a:bodyPr/>
                    <a:lstStyle/>
                    <a:p>
                      <a:pPr algn="r" rtl="1">
                        <a:lnSpc>
                          <a:spcPct val="107000"/>
                        </a:lnSpc>
                        <a:spcAft>
                          <a:spcPts val="0"/>
                        </a:spcAft>
                      </a:pPr>
                      <a:r>
                        <a:rPr lang="ar-SA" sz="1400">
                          <a:effectLst/>
                        </a:rPr>
                        <a:t>العلاقات بين الدول أو المنظمات الدولية</a:t>
                      </a:r>
                      <a:endParaRPr lang="fr-FR" sz="1100">
                        <a:effectLst/>
                      </a:endParaRPr>
                    </a:p>
                    <a:p>
                      <a:pPr algn="r">
                        <a:lnSpc>
                          <a:spcPct val="107000"/>
                        </a:lnSpc>
                        <a:spcAft>
                          <a:spcPts val="0"/>
                        </a:spcAft>
                      </a:pPr>
                      <a:r>
                        <a:rPr lang="ar-TN"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551" marR="66551" marT="0" marB="0"/>
                </a:tc>
                <a:extLst>
                  <a:ext uri="{0D108BD9-81ED-4DB2-BD59-A6C34878D82A}">
                    <a16:rowId xmlns:a16="http://schemas.microsoft.com/office/drawing/2014/main" xmlns="" val="10002"/>
                  </a:ext>
                </a:extLst>
              </a:tr>
              <a:tr h="764149">
                <a:tc>
                  <a:txBody>
                    <a:bodyPr/>
                    <a:lstStyle/>
                    <a:p>
                      <a:pPr algn="r">
                        <a:lnSpc>
                          <a:spcPct val="107000"/>
                        </a:lnSpc>
                        <a:spcAft>
                          <a:spcPts val="0"/>
                        </a:spcAft>
                      </a:pPr>
                      <a:r>
                        <a:rPr lang="ar-SA" sz="1400">
                          <a:effectLst/>
                        </a:rPr>
                        <a:t>حق الغير في حماية حياته الخاصة ومعطياته الشخصية وملكيته الفكرية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551" marR="66551" marT="0" marB="0"/>
                </a:tc>
                <a:tc>
                  <a:txBody>
                    <a:bodyPr/>
                    <a:lstStyle/>
                    <a:p>
                      <a:pPr algn="r">
                        <a:lnSpc>
                          <a:spcPct val="107000"/>
                        </a:lnSpc>
                        <a:spcAft>
                          <a:spcPts val="0"/>
                        </a:spcAft>
                      </a:pPr>
                      <a:r>
                        <a:rPr lang="ar-SA" sz="1400">
                          <a:effectLst/>
                        </a:rPr>
                        <a:t>حق الغير في حماية حياته الخاصة ومعطياته الشخصية وملكيته الفكرية</a:t>
                      </a:r>
                      <a:endParaRPr lang="fr-FR" sz="1100">
                        <a:effectLst/>
                      </a:endParaRPr>
                    </a:p>
                    <a:p>
                      <a:pPr algn="r">
                        <a:lnSpc>
                          <a:spcPct val="107000"/>
                        </a:lnSpc>
                        <a:spcAft>
                          <a:spcPts val="0"/>
                        </a:spcAft>
                      </a:pPr>
                      <a:r>
                        <a:rPr lang="ar-SA"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551" marR="66551" marT="0" marB="0"/>
                </a:tc>
                <a:extLst>
                  <a:ext uri="{0D108BD9-81ED-4DB2-BD59-A6C34878D82A}">
                    <a16:rowId xmlns:a16="http://schemas.microsoft.com/office/drawing/2014/main" xmlns="" val="10003"/>
                  </a:ext>
                </a:extLst>
              </a:tr>
              <a:tr h="509432">
                <a:tc>
                  <a:txBody>
                    <a:bodyPr/>
                    <a:lstStyle/>
                    <a:p>
                      <a:pPr algn="r">
                        <a:lnSpc>
                          <a:spcPct val="107000"/>
                        </a:lnSpc>
                        <a:spcAft>
                          <a:spcPts val="0"/>
                        </a:spcAft>
                      </a:pPr>
                      <a:r>
                        <a:rPr lang="ar-TN"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551" marR="66551" marT="0" marB="0"/>
                </a:tc>
                <a:tc>
                  <a:txBody>
                    <a:bodyPr/>
                    <a:lstStyle/>
                    <a:p>
                      <a:pPr algn="r" rtl="1">
                        <a:lnSpc>
                          <a:spcPct val="107000"/>
                        </a:lnSpc>
                        <a:spcAft>
                          <a:spcPts val="0"/>
                        </a:spcAft>
                      </a:pPr>
                      <a:r>
                        <a:rPr lang="ar-SA" sz="1400">
                          <a:effectLst/>
                        </a:rPr>
                        <a:t>وضع سياسة حكومية ناجعة أو تطويرها</a:t>
                      </a:r>
                      <a:endParaRPr lang="fr-FR" sz="1100">
                        <a:effectLst/>
                      </a:endParaRPr>
                    </a:p>
                    <a:p>
                      <a:pPr algn="r">
                        <a:lnSpc>
                          <a:spcPct val="107000"/>
                        </a:lnSpc>
                        <a:spcAft>
                          <a:spcPts val="0"/>
                        </a:spcAft>
                      </a:pPr>
                      <a:r>
                        <a:rPr lang="ar-TN"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551" marR="66551" marT="0" marB="0"/>
                </a:tc>
                <a:extLst>
                  <a:ext uri="{0D108BD9-81ED-4DB2-BD59-A6C34878D82A}">
                    <a16:rowId xmlns:a16="http://schemas.microsoft.com/office/drawing/2014/main" xmlns="" val="10004"/>
                  </a:ext>
                </a:extLst>
              </a:tr>
              <a:tr h="494360">
                <a:tc>
                  <a:txBody>
                    <a:bodyPr/>
                    <a:lstStyle/>
                    <a:p>
                      <a:pPr algn="r">
                        <a:lnSpc>
                          <a:spcPct val="107000"/>
                        </a:lnSpc>
                        <a:spcAft>
                          <a:spcPts val="0"/>
                        </a:spcAft>
                      </a:pPr>
                      <a:r>
                        <a:rPr lang="ar-TN"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551" marR="66551" marT="0" marB="0"/>
                </a:tc>
                <a:tc>
                  <a:txBody>
                    <a:bodyPr/>
                    <a:lstStyle/>
                    <a:p>
                      <a:pPr algn="r">
                        <a:lnSpc>
                          <a:spcPct val="107000"/>
                        </a:lnSpc>
                        <a:spcAft>
                          <a:spcPts val="0"/>
                        </a:spcAft>
                      </a:pPr>
                      <a:r>
                        <a:rPr lang="ar-SA" sz="1400">
                          <a:effectLst/>
                        </a:rPr>
                        <a:t>الكشف عن الجرائم أو الوقاية منها، إيقاف المتهمين ومحاكمتهم</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551" marR="66551" marT="0" marB="0"/>
                </a:tc>
                <a:extLst>
                  <a:ext uri="{0D108BD9-81ED-4DB2-BD59-A6C34878D82A}">
                    <a16:rowId xmlns:a16="http://schemas.microsoft.com/office/drawing/2014/main" xmlns="" val="10005"/>
                  </a:ext>
                </a:extLst>
              </a:tr>
              <a:tr h="494360">
                <a:tc>
                  <a:txBody>
                    <a:bodyPr/>
                    <a:lstStyle/>
                    <a:p>
                      <a:pPr algn="ctr">
                        <a:lnSpc>
                          <a:spcPct val="107000"/>
                        </a:lnSpc>
                        <a:spcAft>
                          <a:spcPts val="0"/>
                        </a:spcAft>
                      </a:pPr>
                      <a:r>
                        <a:rPr lang="fr-FR" sz="1400">
                          <a:effectLst/>
                        </a:rPr>
                        <a:t>.</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551" marR="66551" marT="0" marB="0"/>
                </a:tc>
                <a:tc>
                  <a:txBody>
                    <a:bodyPr/>
                    <a:lstStyle/>
                    <a:p>
                      <a:pPr algn="r" rtl="1">
                        <a:lnSpc>
                          <a:spcPct val="107000"/>
                        </a:lnSpc>
                        <a:spcAft>
                          <a:spcPts val="0"/>
                        </a:spcAft>
                      </a:pPr>
                      <a:r>
                        <a:rPr lang="ar-SA" sz="1400">
                          <a:effectLst/>
                        </a:rPr>
                        <a:t>حسن سير المرفق القضائي واحترام مبادئ العدل والإنصاف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551" marR="66551" marT="0" marB="0"/>
                </a:tc>
                <a:extLst>
                  <a:ext uri="{0D108BD9-81ED-4DB2-BD59-A6C34878D82A}">
                    <a16:rowId xmlns:a16="http://schemas.microsoft.com/office/drawing/2014/main" xmlns="" val="10006"/>
                  </a:ext>
                </a:extLst>
              </a:tr>
              <a:tr h="509432">
                <a:tc>
                  <a:txBody>
                    <a:bodyPr/>
                    <a:lstStyle/>
                    <a:p>
                      <a:pPr algn="ct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551" marR="66551" marT="0" marB="0"/>
                </a:tc>
                <a:tc>
                  <a:txBody>
                    <a:bodyPr/>
                    <a:lstStyle/>
                    <a:p>
                      <a:pPr algn="r">
                        <a:lnSpc>
                          <a:spcPct val="107000"/>
                        </a:lnSpc>
                        <a:spcAft>
                          <a:spcPts val="0"/>
                        </a:spcAft>
                      </a:pPr>
                      <a:r>
                        <a:rPr lang="ar-SA" sz="1400">
                          <a:effectLst/>
                        </a:rPr>
                        <a:t>نزاهة إجراءات إسناد الصفقات العمومية</a:t>
                      </a:r>
                      <a:endParaRPr lang="fr-FR" sz="1100">
                        <a:effectLst/>
                      </a:endParaRPr>
                    </a:p>
                    <a:p>
                      <a:pPr algn="r" rtl="1">
                        <a:lnSpc>
                          <a:spcPct val="107000"/>
                        </a:lnSpc>
                        <a:spcAft>
                          <a:spcPts val="0"/>
                        </a:spcAft>
                      </a:pPr>
                      <a:r>
                        <a:rPr lang="ar-SA"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551" marR="66551" marT="0" marB="0"/>
                </a:tc>
                <a:extLst>
                  <a:ext uri="{0D108BD9-81ED-4DB2-BD59-A6C34878D82A}">
                    <a16:rowId xmlns:a16="http://schemas.microsoft.com/office/drawing/2014/main" xmlns="" val="10007"/>
                  </a:ext>
                </a:extLst>
              </a:tr>
              <a:tr h="741541">
                <a:tc>
                  <a:txBody>
                    <a:bodyPr/>
                    <a:lstStyle/>
                    <a:p>
                      <a:pPr algn="r">
                        <a:lnSpc>
                          <a:spcPct val="107000"/>
                        </a:lnSpc>
                        <a:spcAft>
                          <a:spcPts val="0"/>
                        </a:spcAft>
                      </a:pPr>
                      <a:r>
                        <a:rPr lang="ar-SA"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551" marR="66551" marT="0" marB="0"/>
                </a:tc>
                <a:tc>
                  <a:txBody>
                    <a:bodyPr/>
                    <a:lstStyle/>
                    <a:p>
                      <a:pPr algn="r" rtl="1">
                        <a:lnSpc>
                          <a:spcPct val="107000"/>
                        </a:lnSpc>
                        <a:spcAft>
                          <a:spcPts val="0"/>
                        </a:spcAft>
                      </a:pPr>
                      <a:r>
                        <a:rPr lang="ar-SA" sz="1400">
                          <a:effectLst/>
                        </a:rPr>
                        <a:t>إجراءات المداولة ووجهات النظر (</a:t>
                      </a:r>
                      <a:r>
                        <a:rPr lang="ar-TN" sz="1400">
                          <a:effectLst/>
                        </a:rPr>
                        <a:t>محاضر الجلسات والتقارير المتضمنة لآراء الموظفين ووجهات نظرهم)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551" marR="66551" marT="0" marB="0"/>
                </a:tc>
                <a:extLst>
                  <a:ext uri="{0D108BD9-81ED-4DB2-BD59-A6C34878D82A}">
                    <a16:rowId xmlns:a16="http://schemas.microsoft.com/office/drawing/2014/main" xmlns="" val="10008"/>
                  </a:ext>
                </a:extLst>
              </a:tr>
              <a:tr h="509432">
                <a:tc>
                  <a:txBody>
                    <a:bodyPr/>
                    <a:lstStyle/>
                    <a:p>
                      <a:pPr algn="r">
                        <a:lnSpc>
                          <a:spcPct val="107000"/>
                        </a:lnSpc>
                        <a:spcAft>
                          <a:spcPts val="0"/>
                        </a:spcAft>
                      </a:pPr>
                      <a:r>
                        <a:rPr lang="ar-SA"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551" marR="66551" marT="0" marB="0"/>
                </a:tc>
                <a:tc>
                  <a:txBody>
                    <a:bodyPr/>
                    <a:lstStyle/>
                    <a:p>
                      <a:pPr algn="r" rtl="1">
                        <a:lnSpc>
                          <a:spcPct val="107000"/>
                        </a:lnSpc>
                        <a:spcAft>
                          <a:spcPts val="0"/>
                        </a:spcAft>
                      </a:pPr>
                      <a:r>
                        <a:rPr lang="ar-TN" sz="1400" dirty="0">
                          <a:effectLst/>
                        </a:rPr>
                        <a:t>إجراءات المداولة وتبادل الآراء للمصالح التجارية والماليّة للهيكل العمومي </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6551" marR="66551" marT="0" marB="0"/>
                </a:tc>
                <a:extLst>
                  <a:ext uri="{0D108BD9-81ED-4DB2-BD59-A6C34878D82A}">
                    <a16:rowId xmlns:a16="http://schemas.microsoft.com/office/drawing/2014/main" xmlns="" val="10009"/>
                  </a:ext>
                </a:extLst>
              </a:tr>
            </a:tbl>
          </a:graphicData>
        </a:graphic>
      </p:graphicFrame>
      <p:sp>
        <p:nvSpPr>
          <p:cNvPr id="6" name="Titre 1"/>
          <p:cNvSpPr txBox="1">
            <a:spLocks/>
          </p:cNvSpPr>
          <p:nvPr/>
        </p:nvSpPr>
        <p:spPr>
          <a:xfrm>
            <a:off x="3347864" y="404664"/>
            <a:ext cx="4576936" cy="576064"/>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rtl="1"/>
            <a:r>
              <a:rPr lang="ar-TN" sz="4000" b="1" dirty="0" smtClean="0">
                <a:solidFill>
                  <a:srgbClr val="00B050"/>
                </a:solidFill>
                <a:latin typeface="+mn-lt"/>
                <a:ea typeface="+mn-ea"/>
                <a:cs typeface="+mn-cs"/>
              </a:rPr>
              <a:t>الإستثناءات</a:t>
            </a:r>
            <a:endParaRPr lang="fr-FR" sz="4000" b="1" dirty="0">
              <a:solidFill>
                <a:srgbClr val="00B050"/>
              </a:solidFill>
              <a:latin typeface="+mn-lt"/>
              <a:ea typeface="+mn-ea"/>
              <a:cs typeface="+mn-cs"/>
            </a:endParaRPr>
          </a:p>
        </p:txBody>
      </p:sp>
    </p:spTree>
    <p:extLst>
      <p:ext uri="{BB962C8B-B14F-4D97-AF65-F5344CB8AC3E}">
        <p14:creationId xmlns:p14="http://schemas.microsoft.com/office/powerpoint/2010/main" val="30452870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196752"/>
            <a:ext cx="8229600" cy="4464496"/>
          </a:xfrm>
        </p:spPr>
        <p:txBody>
          <a:bodyPr>
            <a:normAutofit fontScale="92500" lnSpcReduction="10000"/>
          </a:bodyPr>
          <a:lstStyle/>
          <a:p>
            <a:pPr algn="r" rtl="1">
              <a:buFontTx/>
              <a:buNone/>
              <a:defRPr/>
            </a:pPr>
            <a:r>
              <a:rPr lang="ar-TN" sz="2400" b="1" dirty="0" smtClean="0">
                <a:solidFill>
                  <a:schemeClr val="accent1">
                    <a:lumMod val="50000"/>
                  </a:schemeClr>
                </a:solidFill>
              </a:rPr>
              <a:t> قواعد تأويل الإستثناءات</a:t>
            </a:r>
            <a:r>
              <a:rPr lang="ar-DZ" sz="2400" b="1" dirty="0" smtClean="0">
                <a:solidFill>
                  <a:schemeClr val="accent1">
                    <a:lumMod val="50000"/>
                  </a:schemeClr>
                </a:solidFill>
              </a:rPr>
              <a:t> </a:t>
            </a:r>
            <a:r>
              <a:rPr lang="ar-TN" sz="2400" b="1" dirty="0" smtClean="0">
                <a:solidFill>
                  <a:schemeClr val="accent1">
                    <a:lumMod val="50000"/>
                  </a:schemeClr>
                </a:solidFill>
              </a:rPr>
              <a:t>:</a:t>
            </a:r>
          </a:p>
          <a:p>
            <a:pPr algn="just" rtl="1">
              <a:buFontTx/>
              <a:buNone/>
              <a:defRPr/>
            </a:pPr>
            <a:endParaRPr lang="ar-TN" sz="1000" b="1" dirty="0" smtClean="0"/>
          </a:p>
          <a:p>
            <a:pPr algn="just" rtl="1">
              <a:buFont typeface="Wingdings" pitchFamily="2" charset="2"/>
              <a:buChar char="§"/>
              <a:defRPr/>
            </a:pPr>
            <a:r>
              <a:rPr lang="ar-TN" sz="2400" b="1" dirty="0" smtClean="0"/>
              <a:t>ملاءمة الإستثناءات مع أحكام الفصل 49 من الدستور الوارد تحت عنوان «الحقوق والحريات»، بحيث أصبحت المجالات المستثناة تنحصر في: الأمن العام والدفاع الوطني والعلاقات الدولية المتصلة بهما وحقوق الغير في حماية حياته الخاصة ومعطياته الشخصية وملكيته</a:t>
            </a:r>
            <a:r>
              <a:rPr lang="fr-FR" sz="2400" b="1" dirty="0" smtClean="0"/>
              <a:t> </a:t>
            </a:r>
            <a:r>
              <a:rPr lang="ar-DZ" altLang="fr-FR" sz="2400" b="1" dirty="0"/>
              <a:t>.</a:t>
            </a:r>
            <a:r>
              <a:rPr lang="ar-TN" sz="2400" b="1" dirty="0" smtClean="0"/>
              <a:t> </a:t>
            </a:r>
          </a:p>
          <a:p>
            <a:pPr algn="just" rtl="1">
              <a:buFont typeface="Wingdings" pitchFamily="2" charset="2"/>
              <a:buChar char="§"/>
              <a:defRPr/>
            </a:pPr>
            <a:endParaRPr lang="ar-TN" sz="800" b="1" dirty="0" smtClean="0"/>
          </a:p>
          <a:p>
            <a:pPr algn="just" rtl="1">
              <a:buFont typeface="Wingdings" pitchFamily="2" charset="2"/>
              <a:buChar char="§"/>
              <a:defRPr/>
            </a:pPr>
            <a:r>
              <a:rPr lang="ar-TN" sz="2400" b="1" dirty="0" smtClean="0"/>
              <a:t>إن هذه المجالات ليست مستثناة بصورة مطلقة بل تم إخضاعها إلى ما يسمى «بإختبار الضرر» و «إختبار المصلحة العامة»، ويعني ذلك أنه</a:t>
            </a:r>
            <a:r>
              <a:rPr lang="ar-SA" sz="2400" b="1" dirty="0" smtClean="0"/>
              <a:t> توقع حصول </a:t>
            </a:r>
            <a:r>
              <a:rPr lang="ar-SA" sz="2400" b="1" dirty="0" smtClean="0">
                <a:solidFill>
                  <a:schemeClr val="accent2">
                    <a:lumMod val="50000"/>
                  </a:schemeClr>
                </a:solidFill>
              </a:rPr>
              <a:t>ضرر جسيم </a:t>
            </a:r>
            <a:r>
              <a:rPr lang="ar-SA" sz="2400" b="1" dirty="0" smtClean="0"/>
              <a:t>سواء كان </a:t>
            </a:r>
            <a:r>
              <a:rPr lang="ar-SA" b="1" dirty="0">
                <a:solidFill>
                  <a:schemeClr val="accent2">
                    <a:lumMod val="50000"/>
                  </a:schemeClr>
                </a:solidFill>
              </a:rPr>
              <a:t>آنيا</a:t>
            </a:r>
            <a:r>
              <a:rPr lang="ar-SA" sz="2400" b="1" dirty="0" smtClean="0"/>
              <a:t> أو </a:t>
            </a:r>
            <a:r>
              <a:rPr lang="ar-SA" b="1" dirty="0">
                <a:solidFill>
                  <a:schemeClr val="accent2">
                    <a:lumMod val="50000"/>
                  </a:schemeClr>
                </a:solidFill>
              </a:rPr>
              <a:t>لاحقا</a:t>
            </a:r>
            <a:r>
              <a:rPr lang="ar-SA" sz="2400" b="1" dirty="0" smtClean="0"/>
              <a:t> بأحد المواضيع المذكورة اعلاه (</a:t>
            </a:r>
            <a:r>
              <a:rPr lang="ar-SA" b="1" dirty="0">
                <a:solidFill>
                  <a:schemeClr val="accent2">
                    <a:lumMod val="50000"/>
                  </a:schemeClr>
                </a:solidFill>
              </a:rPr>
              <a:t>اختبار الضرر</a:t>
            </a:r>
            <a:r>
              <a:rPr lang="ar-SA" sz="2400" b="1" dirty="0" smtClean="0"/>
              <a:t>) مع </a:t>
            </a:r>
            <a:r>
              <a:rPr lang="ar-SA" sz="2400" b="1" dirty="0" smtClean="0">
                <a:solidFill>
                  <a:schemeClr val="accent2">
                    <a:lumMod val="50000"/>
                  </a:schemeClr>
                </a:solidFill>
              </a:rPr>
              <a:t>عدم تحقق مصلحة عامة من اتاحة المعلومة </a:t>
            </a:r>
            <a:r>
              <a:rPr lang="ar-SA" sz="2400" b="1" dirty="0" smtClean="0"/>
              <a:t>(</a:t>
            </a:r>
            <a:r>
              <a:rPr lang="ar-SA" b="1" dirty="0">
                <a:solidFill>
                  <a:schemeClr val="accent2">
                    <a:lumMod val="50000"/>
                  </a:schemeClr>
                </a:solidFill>
              </a:rPr>
              <a:t>اختبار المصلحة العامة</a:t>
            </a:r>
            <a:r>
              <a:rPr lang="ar-SA" sz="2400" b="1" dirty="0" smtClean="0"/>
              <a:t>).</a:t>
            </a:r>
          </a:p>
          <a:p>
            <a:pPr marL="0" indent="0" algn="just" rtl="1">
              <a:buNone/>
              <a:defRPr/>
            </a:pPr>
            <a:endParaRPr lang="ar-TN" b="1" dirty="0" smtClean="0"/>
          </a:p>
          <a:p>
            <a:pPr marL="0" indent="0" algn="just" rtl="1">
              <a:buNone/>
              <a:defRPr/>
            </a:pPr>
            <a:r>
              <a:rPr lang="ar-TN" b="1" dirty="0"/>
              <a:t> </a:t>
            </a:r>
            <a:r>
              <a:rPr lang="ar-TN" b="1" dirty="0" smtClean="0"/>
              <a:t>             </a:t>
            </a:r>
            <a:r>
              <a:rPr lang="ar-SA" b="1" dirty="0" smtClean="0"/>
              <a:t>في هذه الصورة المصالح المراد حمايتها اهم من الاستجابة لمطلب النفاذ.</a:t>
            </a:r>
            <a:endParaRPr lang="fr-FR" sz="2400" b="1" dirty="0"/>
          </a:p>
        </p:txBody>
      </p:sp>
      <p:sp>
        <p:nvSpPr>
          <p:cNvPr id="5" name="Titre 1"/>
          <p:cNvSpPr txBox="1">
            <a:spLocks/>
          </p:cNvSpPr>
          <p:nvPr/>
        </p:nvSpPr>
        <p:spPr>
          <a:xfrm>
            <a:off x="3347864" y="404664"/>
            <a:ext cx="4576936" cy="576064"/>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rtl="1"/>
            <a:r>
              <a:rPr lang="ar-TN" sz="4000" b="1" dirty="0" smtClean="0">
                <a:solidFill>
                  <a:srgbClr val="00B050"/>
                </a:solidFill>
                <a:latin typeface="+mn-lt"/>
                <a:ea typeface="+mn-ea"/>
                <a:cs typeface="+mn-cs"/>
              </a:rPr>
              <a:t>الإستثناءات</a:t>
            </a:r>
            <a:endParaRPr lang="fr-FR" sz="4000" b="1" dirty="0">
              <a:solidFill>
                <a:srgbClr val="00B050"/>
              </a:solidFill>
              <a:latin typeface="+mn-lt"/>
              <a:ea typeface="+mn-ea"/>
              <a:cs typeface="+mn-cs"/>
            </a:endParaRPr>
          </a:p>
        </p:txBody>
      </p:sp>
      <p:sp>
        <p:nvSpPr>
          <p:cNvPr id="2" name="Flèche droite à entaille 1"/>
          <p:cNvSpPr/>
          <p:nvPr/>
        </p:nvSpPr>
        <p:spPr>
          <a:xfrm rot="10800000">
            <a:off x="7740352" y="5229200"/>
            <a:ext cx="79208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885204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Espace réservé du contenu 2"/>
          <p:cNvSpPr>
            <a:spLocks noGrp="1"/>
          </p:cNvSpPr>
          <p:nvPr>
            <p:ph idx="1"/>
          </p:nvPr>
        </p:nvSpPr>
        <p:spPr>
          <a:xfrm>
            <a:off x="827584" y="1124744"/>
            <a:ext cx="7467600" cy="4873752"/>
          </a:xfrm>
        </p:spPr>
        <p:txBody>
          <a:bodyPr>
            <a:normAutofit/>
          </a:bodyPr>
          <a:lstStyle/>
          <a:p>
            <a:pPr algn="r" rtl="1">
              <a:buNone/>
              <a:defRPr/>
            </a:pPr>
            <a:r>
              <a:rPr lang="ar-TN" b="1" dirty="0">
                <a:solidFill>
                  <a:schemeClr val="accent1">
                    <a:lumMod val="50000"/>
                  </a:schemeClr>
                </a:solidFill>
              </a:rPr>
              <a:t> قواعد تأويل الإستثناءات</a:t>
            </a:r>
            <a:r>
              <a:rPr lang="ar-DZ" b="1" dirty="0">
                <a:solidFill>
                  <a:schemeClr val="accent1">
                    <a:lumMod val="50000"/>
                  </a:schemeClr>
                </a:solidFill>
              </a:rPr>
              <a:t> </a:t>
            </a:r>
            <a:r>
              <a:rPr lang="ar-TN" b="1" dirty="0" smtClean="0">
                <a:solidFill>
                  <a:schemeClr val="accent1">
                    <a:lumMod val="50000"/>
                  </a:schemeClr>
                </a:solidFill>
              </a:rPr>
              <a:t>:</a:t>
            </a:r>
            <a:endParaRPr lang="ar-TN" altLang="fr-FR" sz="2400" dirty="0"/>
          </a:p>
          <a:p>
            <a:pPr algn="just" rtl="1">
              <a:lnSpc>
                <a:spcPct val="90000"/>
              </a:lnSpc>
              <a:buFont typeface="Wingdings" pitchFamily="2" charset="2"/>
              <a:buChar char="§"/>
              <a:defRPr/>
            </a:pPr>
            <a:r>
              <a:rPr lang="ar-TN" altLang="fr-FR" sz="2200" b="1" dirty="0"/>
              <a:t>تكريس ما يسمى بقاعدة </a:t>
            </a:r>
            <a:r>
              <a:rPr lang="ar-TN" altLang="fr-FR" sz="2200" b="1" dirty="0" smtClean="0">
                <a:solidFill>
                  <a:schemeClr val="accent2">
                    <a:lumMod val="50000"/>
                  </a:schemeClr>
                </a:solidFill>
              </a:rPr>
              <a:t>«النفاذ الجزئي» </a:t>
            </a:r>
            <a:r>
              <a:rPr lang="fr-FR" altLang="fr-FR" sz="2000" b="1" dirty="0" smtClean="0"/>
              <a:t>l’Accès </a:t>
            </a:r>
            <a:r>
              <a:rPr lang="fr-FR" altLang="fr-FR" sz="2000" b="1" dirty="0"/>
              <a:t>partiel</a:t>
            </a:r>
            <a:r>
              <a:rPr lang="ar-TN" altLang="fr-FR" sz="2000" b="1" dirty="0"/>
              <a:t> </a:t>
            </a:r>
            <a:r>
              <a:rPr lang="ar-TN" altLang="fr-FR" sz="2200" b="1" dirty="0"/>
              <a:t>، وذلك من خلال إعطاء الإمكانية للنفاذ </a:t>
            </a:r>
            <a:r>
              <a:rPr lang="ar-TN" altLang="fr-FR" sz="2200" b="1" dirty="0" smtClean="0"/>
              <a:t>جزئيا </a:t>
            </a:r>
            <a:r>
              <a:rPr lang="ar-TN" altLang="fr-FR" sz="2200" b="1" dirty="0"/>
              <a:t>إلى معلومة / وثيقة معينة بعد حجب الجزء المستثنى منها</a:t>
            </a:r>
            <a:r>
              <a:rPr lang="ar-DZ" altLang="fr-FR" sz="2200" b="1" dirty="0"/>
              <a:t> .</a:t>
            </a:r>
            <a:endParaRPr lang="ar-TN" altLang="fr-FR" sz="2200" b="1" dirty="0"/>
          </a:p>
          <a:p>
            <a:pPr algn="just" rtl="1">
              <a:lnSpc>
                <a:spcPct val="90000"/>
              </a:lnSpc>
              <a:buFont typeface="Wingdings" pitchFamily="2" charset="2"/>
              <a:buChar char="§"/>
              <a:defRPr/>
            </a:pPr>
            <a:endParaRPr lang="ar-TN" altLang="fr-FR" sz="2200" b="1" dirty="0"/>
          </a:p>
          <a:p>
            <a:pPr algn="just" rtl="1">
              <a:lnSpc>
                <a:spcPct val="90000"/>
              </a:lnSpc>
              <a:buFont typeface="Wingdings" pitchFamily="2" charset="2"/>
              <a:buChar char="§"/>
              <a:defRPr/>
            </a:pPr>
            <a:r>
              <a:rPr lang="ar-TN" altLang="fr-FR" sz="2200" b="1" dirty="0"/>
              <a:t>تكريس ما يسمى </a:t>
            </a:r>
            <a:r>
              <a:rPr lang="ar-TN" altLang="fr-FR" sz="2200" b="1" dirty="0">
                <a:solidFill>
                  <a:schemeClr val="accent2">
                    <a:lumMod val="50000"/>
                  </a:schemeClr>
                </a:solidFill>
              </a:rPr>
              <a:t>«باستثناءات الإستثناءات» </a:t>
            </a:r>
            <a:r>
              <a:rPr lang="en-US" altLang="fr-FR" sz="2000" b="1" dirty="0"/>
              <a:t>Les exceptions des exceptions</a:t>
            </a:r>
            <a:r>
              <a:rPr lang="ar-TN" altLang="fr-FR" sz="2200" b="1" dirty="0"/>
              <a:t>، وهي وضعية يفترض فيها المشرع وجود مصلحة عامة عليا في النفاذ إلى مجموعة من المعلومات بقطع النظر عن المضرة التي يمكن أن تحصل من النفاذ إليها مثل المعلومات المتعلقة بالكشف عن</a:t>
            </a:r>
            <a:r>
              <a:rPr lang="ar-SA" altLang="fr-FR" sz="2200" b="1" dirty="0"/>
              <a:t> الانتهاكات الفادحة لحقوق الانسان أو</a:t>
            </a:r>
            <a:r>
              <a:rPr lang="ar-TN" altLang="fr-FR" sz="2200" b="1" dirty="0"/>
              <a:t> جرائم الحرب </a:t>
            </a:r>
            <a:r>
              <a:rPr lang="ar-SA" altLang="fr-FR" sz="2200" b="1" dirty="0"/>
              <a:t>أو البحث فيها أو تتبع مرتكبيها</a:t>
            </a:r>
            <a:r>
              <a:rPr lang="ar-TN" altLang="fr-FR" sz="2200" b="1" dirty="0"/>
              <a:t> والمعلومات المتعلقة بالكشف عن تهديد خطير للصحة والسلامة والمحيط </a:t>
            </a:r>
            <a:r>
              <a:rPr lang="ar-DZ" altLang="fr-FR" sz="2200" b="1" dirty="0"/>
              <a:t>.</a:t>
            </a:r>
            <a:r>
              <a:rPr lang="ar-TN" altLang="fr-FR" sz="2200" b="1" dirty="0"/>
              <a:t> </a:t>
            </a:r>
          </a:p>
        </p:txBody>
      </p:sp>
      <p:sp>
        <p:nvSpPr>
          <p:cNvPr id="5" name="Titre 1"/>
          <p:cNvSpPr txBox="1">
            <a:spLocks/>
          </p:cNvSpPr>
          <p:nvPr/>
        </p:nvSpPr>
        <p:spPr>
          <a:xfrm>
            <a:off x="3347864" y="404664"/>
            <a:ext cx="4576936" cy="576064"/>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rtl="1"/>
            <a:r>
              <a:rPr lang="ar-TN" sz="4000" b="1" dirty="0" smtClean="0">
                <a:solidFill>
                  <a:srgbClr val="00B050"/>
                </a:solidFill>
                <a:latin typeface="+mn-lt"/>
                <a:ea typeface="+mn-ea"/>
                <a:cs typeface="+mn-cs"/>
              </a:rPr>
              <a:t>الإستثناءات</a:t>
            </a:r>
            <a:endParaRPr lang="fr-FR" sz="4000" b="1" dirty="0">
              <a:solidFill>
                <a:srgbClr val="00B050"/>
              </a:solidFill>
              <a:latin typeface="+mn-lt"/>
              <a:ea typeface="+mn-ea"/>
              <a:cs typeface="+mn-cs"/>
            </a:endParaRPr>
          </a:p>
        </p:txBody>
      </p:sp>
    </p:spTree>
    <p:extLst>
      <p:ext uri="{BB962C8B-B14F-4D97-AF65-F5344CB8AC3E}">
        <p14:creationId xmlns:p14="http://schemas.microsoft.com/office/powerpoint/2010/main" val="39508649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3568" y="1124744"/>
            <a:ext cx="7467600" cy="4873752"/>
          </a:xfrm>
        </p:spPr>
        <p:txBody>
          <a:bodyPr/>
          <a:lstStyle/>
          <a:p>
            <a:pPr algn="r" rtl="1">
              <a:buFont typeface="Wingdings" pitchFamily="2" charset="2"/>
              <a:buChar char="§"/>
              <a:defRPr/>
            </a:pPr>
            <a:endParaRPr lang="ar-TN" dirty="0" smtClean="0"/>
          </a:p>
          <a:p>
            <a:pPr algn="just" rtl="1">
              <a:buFont typeface="Wingdings" pitchFamily="2" charset="2"/>
              <a:buChar char="§"/>
              <a:defRPr/>
            </a:pPr>
            <a:r>
              <a:rPr lang="ar-TN" altLang="fr-FR" sz="2400" b="1" dirty="0" smtClean="0"/>
              <a:t>التنصيص على استثناء مطلق يتمثل في عدم انطباق حق النفاذ إلى المعلومة على البيانات المتعلقة بهوية الأشخاص الذين قدموا معلومات بهدف الإبلاغ عن تجاوزات أو حالات فساد (</a:t>
            </a:r>
            <a:r>
              <a:rPr lang="fr-FR" altLang="fr-FR" sz="2000" b="1" dirty="0" err="1" smtClean="0"/>
              <a:t>whistleblowing</a:t>
            </a:r>
            <a:r>
              <a:rPr lang="ar-TN" altLang="fr-FR" sz="2400" b="1" dirty="0" smtClean="0"/>
              <a:t>).</a:t>
            </a:r>
          </a:p>
          <a:p>
            <a:pPr algn="just" rtl="1">
              <a:buFont typeface="Wingdings" pitchFamily="2" charset="2"/>
              <a:buChar char="§"/>
              <a:defRPr/>
            </a:pPr>
            <a:endParaRPr lang="ar-TN" sz="800" dirty="0" smtClean="0"/>
          </a:p>
          <a:p>
            <a:pPr algn="just" rtl="1">
              <a:buFont typeface="Wingdings" pitchFamily="2" charset="2"/>
              <a:buChar char="§"/>
              <a:defRPr/>
            </a:pPr>
            <a:r>
              <a:rPr lang="ar-TN" altLang="fr-FR" sz="2400" b="1" dirty="0" smtClean="0"/>
              <a:t>وضع حد زمني أقصى للمعلومات </a:t>
            </a:r>
            <a:r>
              <a:rPr lang="ar-TN" altLang="fr-FR" sz="2400" b="1" dirty="0" err="1" smtClean="0"/>
              <a:t>المستثنا</a:t>
            </a:r>
            <a:r>
              <a:rPr lang="ar-SA" altLang="fr-FR" sz="2400" b="1" dirty="0" smtClean="0"/>
              <a:t>ت</a:t>
            </a:r>
            <a:r>
              <a:rPr lang="ar-TN" altLang="fr-FR" sz="2400" b="1" dirty="0" smtClean="0"/>
              <a:t>، حيث أن هذه المعلومات تصبح قابلة للنفاذ بعد مرور الآجال المنصوص عليها بالتشريع الجاري به العمل المتعلق بالأرشيف</a:t>
            </a:r>
            <a:r>
              <a:rPr lang="ar-SA" altLang="fr-FR" sz="2400" b="1" dirty="0" smtClean="0"/>
              <a:t> (القانون عدد 95 لسنة  1988المؤرخ في 2 اوت 1988 والمتعلق بالأرشيف)</a:t>
            </a:r>
            <a:r>
              <a:rPr lang="ar-DZ" altLang="fr-FR" sz="2400" b="1" dirty="0" smtClean="0"/>
              <a:t> .</a:t>
            </a:r>
            <a:endParaRPr lang="ar-TN" altLang="fr-FR" sz="2400" b="1" dirty="0"/>
          </a:p>
          <a:p>
            <a:pPr algn="just" rtl="1">
              <a:buFont typeface="Wingdings" pitchFamily="2" charset="2"/>
              <a:buChar char="§"/>
              <a:defRPr/>
            </a:pPr>
            <a:endParaRPr lang="ar-TN" altLang="fr-FR" sz="800" b="1" dirty="0" smtClean="0"/>
          </a:p>
        </p:txBody>
      </p:sp>
      <p:sp>
        <p:nvSpPr>
          <p:cNvPr id="5" name="Titre 1"/>
          <p:cNvSpPr txBox="1">
            <a:spLocks/>
          </p:cNvSpPr>
          <p:nvPr/>
        </p:nvSpPr>
        <p:spPr>
          <a:xfrm>
            <a:off x="3347864" y="404664"/>
            <a:ext cx="4576936" cy="576064"/>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rtl="1"/>
            <a:r>
              <a:rPr lang="ar-TN" sz="4000" b="1" dirty="0" smtClean="0">
                <a:solidFill>
                  <a:srgbClr val="00B050"/>
                </a:solidFill>
                <a:latin typeface="+mn-lt"/>
                <a:ea typeface="+mn-ea"/>
                <a:cs typeface="+mn-cs"/>
              </a:rPr>
              <a:t>الإستثناءات</a:t>
            </a:r>
            <a:endParaRPr lang="fr-FR" sz="4000" b="1" dirty="0">
              <a:solidFill>
                <a:srgbClr val="00B050"/>
              </a:solidFill>
              <a:latin typeface="+mn-lt"/>
              <a:ea typeface="+mn-ea"/>
              <a:cs typeface="+mn-cs"/>
            </a:endParaRPr>
          </a:p>
        </p:txBody>
      </p:sp>
    </p:spTree>
    <p:extLst>
      <p:ext uri="{BB962C8B-B14F-4D97-AF65-F5344CB8AC3E}">
        <p14:creationId xmlns:p14="http://schemas.microsoft.com/office/powerpoint/2010/main" val="8120301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683568" y="1052736"/>
            <a:ext cx="7467600" cy="4873752"/>
          </a:xfrm>
        </p:spPr>
        <p:txBody>
          <a:bodyPr>
            <a:normAutofit/>
          </a:bodyPr>
          <a:lstStyle/>
          <a:p>
            <a:pPr algn="r" rtl="1" eaLnBrk="1" hangingPunct="1">
              <a:lnSpc>
                <a:spcPct val="90000"/>
              </a:lnSpc>
              <a:buFontTx/>
              <a:buNone/>
            </a:pPr>
            <a:endParaRPr lang="ar-DZ" altLang="fr-FR" sz="800" dirty="0" smtClean="0"/>
          </a:p>
          <a:p>
            <a:pPr algn="r" rtl="1" eaLnBrk="1" hangingPunct="1">
              <a:lnSpc>
                <a:spcPct val="90000"/>
              </a:lnSpc>
              <a:buFontTx/>
              <a:buNone/>
            </a:pPr>
            <a:endParaRPr lang="ar-DZ" altLang="fr-FR" sz="800" b="1" dirty="0" smtClean="0"/>
          </a:p>
          <a:p>
            <a:pPr algn="just" rtl="1" eaLnBrk="1" hangingPunct="1">
              <a:lnSpc>
                <a:spcPct val="90000"/>
              </a:lnSpc>
              <a:buFont typeface="Wingdings" pitchFamily="2" charset="2"/>
              <a:buChar char="§"/>
            </a:pPr>
            <a:r>
              <a:rPr lang="ar-DZ" altLang="fr-FR" sz="2400" b="1" dirty="0" smtClean="0"/>
              <a:t>لم يذكر المكلف بالنفاذ إلى </a:t>
            </a:r>
            <a:r>
              <a:rPr lang="ar-TN" altLang="fr-FR" sz="2400" b="1" dirty="0" smtClean="0"/>
              <a:t>المعلومة</a:t>
            </a:r>
            <a:r>
              <a:rPr lang="ar-DZ" altLang="fr-FR" sz="2400" b="1" dirty="0" smtClean="0"/>
              <a:t>، صلب المرسوم</a:t>
            </a:r>
            <a:r>
              <a:rPr lang="ar-TN" altLang="fr-FR" sz="2400" b="1" dirty="0" smtClean="0"/>
              <a:t> عدد 41</a:t>
            </a:r>
            <a:r>
              <a:rPr lang="ar-DZ" altLang="fr-FR" sz="2400" b="1" dirty="0" smtClean="0"/>
              <a:t>، إلا بصورة عرضية، وذلك تحديدا صلب الفصل 9، دون الحديث عن طريقة تعيينه أو مهامه.</a:t>
            </a:r>
          </a:p>
          <a:p>
            <a:pPr algn="just" rtl="1" eaLnBrk="1" hangingPunct="1">
              <a:lnSpc>
                <a:spcPct val="90000"/>
              </a:lnSpc>
              <a:buFont typeface="Wingdings" pitchFamily="2" charset="2"/>
              <a:buChar char="§"/>
            </a:pPr>
            <a:endParaRPr lang="ar-DZ" altLang="fr-FR" sz="800" b="1" dirty="0" smtClean="0"/>
          </a:p>
          <a:p>
            <a:pPr algn="just" rtl="1" eaLnBrk="1" hangingPunct="1">
              <a:lnSpc>
                <a:spcPct val="90000"/>
              </a:lnSpc>
              <a:buFont typeface="Wingdings" pitchFamily="2" charset="2"/>
              <a:buChar char="§"/>
            </a:pPr>
            <a:r>
              <a:rPr lang="ar-DZ" altLang="fr-FR" sz="2400" b="1" dirty="0" smtClean="0"/>
              <a:t>وتم تدارك هذا الفراغ التشريعي صلب أحكام المنشور عدد 25 المتعلق بالنفاذ إلى الوثائق الإدارية، وهي وضعية مقلوبة، إذ يفترض في المنشور أن يفسر أحكام القانون، لا أن يضع قواعد لم يأت بها النص القانوني.</a:t>
            </a:r>
            <a:r>
              <a:rPr lang="ar-DZ" altLang="fr-FR" sz="2000" b="1" dirty="0" smtClean="0"/>
              <a:t> </a:t>
            </a:r>
          </a:p>
          <a:p>
            <a:pPr algn="just" rtl="1" eaLnBrk="1" hangingPunct="1">
              <a:lnSpc>
                <a:spcPct val="90000"/>
              </a:lnSpc>
              <a:buFont typeface="Wingdings" pitchFamily="2" charset="2"/>
              <a:buChar char="§"/>
            </a:pPr>
            <a:endParaRPr lang="ar-DZ" altLang="fr-FR" sz="1000" b="1" dirty="0" smtClean="0"/>
          </a:p>
          <a:p>
            <a:pPr algn="just" rtl="1" eaLnBrk="1" hangingPunct="1">
              <a:lnSpc>
                <a:spcPct val="90000"/>
              </a:lnSpc>
              <a:buFont typeface="Wingdings" pitchFamily="2" charset="2"/>
              <a:buChar char="§"/>
            </a:pPr>
            <a:r>
              <a:rPr lang="ar-DZ" altLang="fr-FR" sz="2400" b="1" dirty="0" smtClean="0"/>
              <a:t>لهذا السبب تم إقحام، صلب </a:t>
            </a:r>
            <a:r>
              <a:rPr lang="ar-TN" altLang="fr-FR" sz="2400" b="1" dirty="0" smtClean="0"/>
              <a:t>القانون الأساسي الجديد</a:t>
            </a:r>
            <a:r>
              <a:rPr lang="ar-DZ" altLang="fr-FR" sz="2400" b="1" dirty="0" smtClean="0"/>
              <a:t>، عدة أحكام تتعلق بالمكلف بالنفاذ إلى </a:t>
            </a:r>
            <a:r>
              <a:rPr lang="ar-TN" altLang="fr-FR" sz="2400" b="1" dirty="0" smtClean="0"/>
              <a:t>المعلومة</a:t>
            </a:r>
            <a:r>
              <a:rPr lang="ar-DZ" altLang="fr-FR" sz="2400" b="1" dirty="0" smtClean="0"/>
              <a:t>، وهي أحكام تتعلق بتعيين المكلف بالنفاذ وبوظائفه</a:t>
            </a:r>
            <a:r>
              <a:rPr lang="ar-TN" altLang="fr-FR" sz="2400" b="1" dirty="0" smtClean="0"/>
              <a:t> و</a:t>
            </a:r>
            <a:r>
              <a:rPr lang="ar-DZ" altLang="fr-FR" sz="2400" b="1" dirty="0" smtClean="0"/>
              <a:t> </a:t>
            </a:r>
            <a:r>
              <a:rPr lang="ar-TN" altLang="fr-FR" sz="2400" b="1" dirty="0" smtClean="0"/>
              <a:t>بإمكانية إحداث لجان استشارية لمساعدته فضلا عن أحكام تتعلق بإمكانية تطوير و مأسسة وظيفة المكلف بالنفاذ</a:t>
            </a:r>
            <a:r>
              <a:rPr lang="ar-DZ" altLang="fr-FR" sz="2400" b="1" dirty="0" smtClean="0"/>
              <a:t>.</a:t>
            </a:r>
          </a:p>
          <a:p>
            <a:pPr algn="just" rtl="1" eaLnBrk="1" hangingPunct="1">
              <a:lnSpc>
                <a:spcPct val="90000"/>
              </a:lnSpc>
              <a:buFontTx/>
              <a:buNone/>
            </a:pPr>
            <a:endParaRPr lang="ar-DZ" altLang="fr-FR" sz="2400" b="1" dirty="0" smtClean="0"/>
          </a:p>
          <a:p>
            <a:pPr algn="just" rtl="1" eaLnBrk="1" hangingPunct="1">
              <a:lnSpc>
                <a:spcPct val="90000"/>
              </a:lnSpc>
              <a:buFont typeface="Wingdings" pitchFamily="2" charset="2"/>
              <a:buNone/>
            </a:pPr>
            <a:endParaRPr lang="fr-FR" altLang="fr-FR" sz="2000" b="1" dirty="0" smtClean="0"/>
          </a:p>
        </p:txBody>
      </p:sp>
      <p:sp>
        <p:nvSpPr>
          <p:cNvPr id="5" name="Titre 1"/>
          <p:cNvSpPr txBox="1">
            <a:spLocks/>
          </p:cNvSpPr>
          <p:nvPr/>
        </p:nvSpPr>
        <p:spPr>
          <a:xfrm>
            <a:off x="3707904" y="260648"/>
            <a:ext cx="4576936" cy="576064"/>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rtl="1"/>
            <a:endParaRPr lang="fr-FR" sz="4000" b="1" dirty="0">
              <a:solidFill>
                <a:srgbClr val="00B050"/>
              </a:solidFill>
              <a:latin typeface="+mn-lt"/>
              <a:ea typeface="+mn-ea"/>
              <a:cs typeface="+mn-cs"/>
            </a:endParaRPr>
          </a:p>
        </p:txBody>
      </p:sp>
      <p:sp>
        <p:nvSpPr>
          <p:cNvPr id="3" name="Rectangle 2"/>
          <p:cNvSpPr/>
          <p:nvPr/>
        </p:nvSpPr>
        <p:spPr>
          <a:xfrm>
            <a:off x="1812772" y="548680"/>
            <a:ext cx="6077305" cy="523220"/>
          </a:xfrm>
          <a:prstGeom prst="rect">
            <a:avLst/>
          </a:prstGeom>
        </p:spPr>
        <p:txBody>
          <a:bodyPr wrap="none">
            <a:spAutoFit/>
          </a:bodyPr>
          <a:lstStyle/>
          <a:p>
            <a:pPr algn="r" rtl="1"/>
            <a:r>
              <a:rPr lang="ar-DZ" altLang="fr-FR" sz="2800" b="1" dirty="0">
                <a:solidFill>
                  <a:srgbClr val="00B050"/>
                </a:solidFill>
              </a:rPr>
              <a:t>تدعيم الأحكام المتعلقة بالمكلف بالنفاذ إلى </a:t>
            </a:r>
            <a:r>
              <a:rPr lang="ar-TN" altLang="fr-FR" sz="2800" b="1" dirty="0">
                <a:solidFill>
                  <a:srgbClr val="00B050"/>
                </a:solidFill>
              </a:rPr>
              <a:t>المعلومة</a:t>
            </a:r>
            <a:r>
              <a:rPr lang="ar-DZ" altLang="fr-FR" sz="2800" b="1" dirty="0">
                <a:solidFill>
                  <a:srgbClr val="00B050"/>
                </a:solidFill>
              </a:rPr>
              <a:t> </a:t>
            </a:r>
          </a:p>
        </p:txBody>
      </p:sp>
    </p:spTree>
    <p:extLst>
      <p:ext uri="{BB962C8B-B14F-4D97-AF65-F5344CB8AC3E}">
        <p14:creationId xmlns:p14="http://schemas.microsoft.com/office/powerpoint/2010/main" val="6398898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p:txBody>
          <a:bodyPr/>
          <a:lstStyle/>
          <a:p>
            <a:pPr algn="r" eaLnBrk="1" hangingPunct="1">
              <a:lnSpc>
                <a:spcPct val="80000"/>
              </a:lnSpc>
              <a:buFontTx/>
              <a:buNone/>
            </a:pPr>
            <a:endParaRPr lang="ar-DZ" altLang="fr-FR" sz="800" b="1" dirty="0" smtClean="0"/>
          </a:p>
          <a:p>
            <a:pPr algn="r" eaLnBrk="1" hangingPunct="1">
              <a:lnSpc>
                <a:spcPct val="80000"/>
              </a:lnSpc>
              <a:buFontTx/>
              <a:buNone/>
            </a:pPr>
            <a:r>
              <a:rPr lang="ar-DZ" altLang="fr-FR" sz="2400" b="1" u="sng" dirty="0" smtClean="0"/>
              <a:t>في مستوى التعيين</a:t>
            </a:r>
            <a:r>
              <a:rPr lang="ar-DZ" altLang="fr-FR" sz="2400" b="1" dirty="0" smtClean="0"/>
              <a:t>:</a:t>
            </a:r>
            <a:r>
              <a:rPr lang="ar-DZ" altLang="fr-FR" sz="2000" b="1" dirty="0" smtClean="0"/>
              <a:t> </a:t>
            </a:r>
          </a:p>
          <a:p>
            <a:pPr algn="r" eaLnBrk="1" hangingPunct="1">
              <a:lnSpc>
                <a:spcPct val="80000"/>
              </a:lnSpc>
              <a:buFontTx/>
              <a:buNone/>
            </a:pPr>
            <a:endParaRPr lang="ar-DZ" altLang="fr-FR" sz="1000" b="1" dirty="0" smtClean="0"/>
          </a:p>
          <a:p>
            <a:pPr algn="just" rtl="1" eaLnBrk="1" hangingPunct="1">
              <a:lnSpc>
                <a:spcPct val="80000"/>
              </a:lnSpc>
              <a:buFont typeface="Wingdings" pitchFamily="2" charset="2"/>
              <a:buChar char="ü"/>
            </a:pPr>
            <a:r>
              <a:rPr lang="ar-DZ" altLang="fr-FR" sz="2400" b="1" dirty="0" smtClean="0"/>
              <a:t>إلزام الهياكل الخاضعة لأحكام </a:t>
            </a:r>
            <a:r>
              <a:rPr lang="ar-TN" altLang="fr-FR" sz="2400" b="1" dirty="0" smtClean="0"/>
              <a:t>القانون الأساسي </a:t>
            </a:r>
            <a:r>
              <a:rPr lang="ar-DZ" altLang="fr-FR" sz="2400" b="1" dirty="0" smtClean="0"/>
              <a:t>ب</a:t>
            </a:r>
            <a:r>
              <a:rPr lang="ar-TN" altLang="fr-FR" sz="2400" b="1" dirty="0" smtClean="0"/>
              <a:t>ت</a:t>
            </a:r>
            <a:r>
              <a:rPr lang="ar-DZ" altLang="fr-FR" sz="2400" b="1" dirty="0" smtClean="0"/>
              <a:t>عيين مكلف بالنفاذ إلى </a:t>
            </a:r>
            <a:r>
              <a:rPr lang="ar-TN" altLang="fr-FR" sz="2400" b="1" dirty="0" smtClean="0"/>
              <a:t>المعلومة </a:t>
            </a:r>
            <a:r>
              <a:rPr lang="ar-DZ" altLang="fr-FR" sz="2400" b="1" dirty="0" smtClean="0"/>
              <a:t>ونائبه بمقتضى مقرر يصدر عن رئيس الهيكل،</a:t>
            </a:r>
          </a:p>
          <a:p>
            <a:pPr algn="just" rtl="1" eaLnBrk="1" hangingPunct="1">
              <a:lnSpc>
                <a:spcPct val="80000"/>
              </a:lnSpc>
              <a:buFont typeface="Wingdings" pitchFamily="2" charset="2"/>
              <a:buNone/>
            </a:pPr>
            <a:endParaRPr lang="ar-DZ" altLang="fr-FR" sz="800" b="1" dirty="0" smtClean="0"/>
          </a:p>
          <a:p>
            <a:pPr algn="just" rtl="1" eaLnBrk="1" hangingPunct="1">
              <a:lnSpc>
                <a:spcPct val="80000"/>
              </a:lnSpc>
              <a:buFont typeface="Wingdings" pitchFamily="2" charset="2"/>
              <a:buChar char="ü"/>
            </a:pPr>
            <a:r>
              <a:rPr lang="ar-DZ" altLang="fr-FR" sz="2400" b="1" dirty="0" smtClean="0"/>
              <a:t>ضرورة إعلام هيئة النفاذ إلى </a:t>
            </a:r>
            <a:r>
              <a:rPr lang="ar-TN" altLang="fr-FR" sz="2400" b="1" dirty="0" smtClean="0"/>
              <a:t>المعلومة </a:t>
            </a:r>
            <a:r>
              <a:rPr lang="ar-DZ" altLang="fr-FR" sz="2400" b="1" dirty="0" smtClean="0"/>
              <a:t>بهذا التعيين في أجل 15 يوما،</a:t>
            </a:r>
          </a:p>
          <a:p>
            <a:pPr algn="just" rtl="1" eaLnBrk="1" hangingPunct="1">
              <a:lnSpc>
                <a:spcPct val="80000"/>
              </a:lnSpc>
              <a:buFont typeface="Wingdings" pitchFamily="2" charset="2"/>
              <a:buNone/>
            </a:pPr>
            <a:endParaRPr lang="ar-DZ" altLang="fr-FR" sz="800" b="1" dirty="0" smtClean="0"/>
          </a:p>
          <a:p>
            <a:pPr algn="just" rtl="1" eaLnBrk="1" hangingPunct="1">
              <a:lnSpc>
                <a:spcPct val="80000"/>
              </a:lnSpc>
              <a:buFont typeface="Wingdings" pitchFamily="2" charset="2"/>
              <a:buChar char="ü"/>
            </a:pPr>
            <a:r>
              <a:rPr lang="ar-DZ" altLang="fr-FR" sz="2400" b="1" dirty="0" smtClean="0"/>
              <a:t>ضرورة نشر </a:t>
            </a:r>
            <a:r>
              <a:rPr lang="ar-DZ" altLang="fr-FR" sz="2400" b="1" dirty="0" err="1" smtClean="0"/>
              <a:t>إسم</a:t>
            </a:r>
            <a:r>
              <a:rPr lang="ar-DZ" altLang="fr-FR" sz="2400" b="1" dirty="0" smtClean="0"/>
              <a:t> المكلف بالنفاذ إلى </a:t>
            </a:r>
            <a:r>
              <a:rPr lang="ar-TN" altLang="fr-FR" sz="2400" b="1" dirty="0" smtClean="0"/>
              <a:t>المعلومة </a:t>
            </a:r>
            <a:r>
              <a:rPr lang="ar-DZ" altLang="fr-FR" sz="2400" b="1" dirty="0" smtClean="0"/>
              <a:t>ونائبه صلب الموقع الخاص </a:t>
            </a:r>
            <a:r>
              <a:rPr lang="ar-TN" altLang="fr-FR" b="1" dirty="0" err="1" smtClean="0"/>
              <a:t>با</a:t>
            </a:r>
            <a:r>
              <a:rPr lang="ar-DZ" altLang="fr-FR" sz="2400" b="1" dirty="0" smtClean="0"/>
              <a:t>لهيكل العمومي، ووضع البيانات اللازمة لتسهيل </a:t>
            </a:r>
            <a:r>
              <a:rPr lang="ar-DZ" altLang="fr-FR" sz="2400" b="1" dirty="0" err="1" smtClean="0"/>
              <a:t>الإتصال</a:t>
            </a:r>
            <a:r>
              <a:rPr lang="ar-DZ" altLang="fr-FR" sz="2400" b="1" dirty="0" smtClean="0"/>
              <a:t> بهم</a:t>
            </a:r>
            <a:r>
              <a:rPr lang="ar-TN" altLang="fr-FR" sz="2400" b="1" dirty="0" smtClean="0"/>
              <a:t> على غرار الرتبة والخطة الوظيفية والبريد الإلكتروني المهني</a:t>
            </a:r>
            <a:r>
              <a:rPr lang="ar-DZ" altLang="fr-FR" sz="2400" b="1" dirty="0" smtClean="0"/>
              <a:t>.</a:t>
            </a:r>
            <a:r>
              <a:rPr lang="ar-DZ" altLang="fr-FR" sz="2000" b="1" dirty="0" smtClean="0"/>
              <a:t> </a:t>
            </a:r>
          </a:p>
          <a:p>
            <a:pPr algn="just" rtl="1" eaLnBrk="1" hangingPunct="1">
              <a:lnSpc>
                <a:spcPct val="80000"/>
              </a:lnSpc>
              <a:buFont typeface="Wingdings" pitchFamily="2" charset="2"/>
              <a:buNone/>
            </a:pPr>
            <a:endParaRPr lang="ar-DZ" altLang="fr-FR" sz="1000" b="1" dirty="0" smtClean="0"/>
          </a:p>
          <a:p>
            <a:pPr algn="just" rtl="1" eaLnBrk="1" hangingPunct="1">
              <a:lnSpc>
                <a:spcPct val="80000"/>
              </a:lnSpc>
              <a:buFont typeface="Wingdings" pitchFamily="2" charset="2"/>
              <a:buNone/>
            </a:pPr>
            <a:r>
              <a:rPr lang="ar-DZ" altLang="fr-FR" sz="2400" b="1" u="sng" dirty="0" smtClean="0"/>
              <a:t>في مستوى الوظائف</a:t>
            </a:r>
            <a:r>
              <a:rPr lang="ar-DZ" altLang="fr-FR" sz="2400" b="1" dirty="0" smtClean="0"/>
              <a:t>: </a:t>
            </a:r>
          </a:p>
          <a:p>
            <a:pPr algn="just" rtl="1" eaLnBrk="1" hangingPunct="1">
              <a:lnSpc>
                <a:spcPct val="80000"/>
              </a:lnSpc>
              <a:buFont typeface="Wingdings" pitchFamily="2" charset="2"/>
              <a:buNone/>
            </a:pPr>
            <a:endParaRPr lang="ar-DZ" altLang="fr-FR" sz="800" b="1" dirty="0" smtClean="0"/>
          </a:p>
          <a:p>
            <a:pPr algn="just" rtl="1" eaLnBrk="1" hangingPunct="1">
              <a:lnSpc>
                <a:spcPct val="80000"/>
              </a:lnSpc>
              <a:buFont typeface="Wingdings" pitchFamily="2" charset="2"/>
              <a:buNone/>
            </a:pPr>
            <a:r>
              <a:rPr lang="ar-DZ" altLang="fr-FR" sz="2400" b="1" dirty="0" smtClean="0"/>
              <a:t>يتولى المكلف بالنفاذ إلى </a:t>
            </a:r>
            <a:r>
              <a:rPr lang="ar-TN" altLang="fr-FR" sz="2400" b="1" dirty="0" smtClean="0"/>
              <a:t>المعلومة </a:t>
            </a:r>
            <a:r>
              <a:rPr lang="ar-DZ" altLang="fr-FR" sz="2400" b="1" dirty="0" smtClean="0"/>
              <a:t>خاصة:</a:t>
            </a:r>
          </a:p>
          <a:p>
            <a:pPr algn="just" rtl="1" eaLnBrk="1" hangingPunct="1">
              <a:lnSpc>
                <a:spcPct val="80000"/>
              </a:lnSpc>
              <a:buFont typeface="Wingdings" pitchFamily="2" charset="2"/>
              <a:buNone/>
            </a:pPr>
            <a:endParaRPr lang="ar-DZ" altLang="fr-FR" sz="800" b="1" dirty="0" smtClean="0"/>
          </a:p>
          <a:p>
            <a:pPr algn="just" rtl="1" eaLnBrk="1" hangingPunct="1">
              <a:lnSpc>
                <a:spcPct val="80000"/>
              </a:lnSpc>
              <a:buFont typeface="Wingdings" pitchFamily="2" charset="2"/>
              <a:buChar char="ü"/>
            </a:pPr>
            <a:r>
              <a:rPr lang="ar-DZ" altLang="fr-FR" sz="2400" b="1" dirty="0" smtClean="0"/>
              <a:t>تلقي مطالب النفاذ إلى </a:t>
            </a:r>
            <a:r>
              <a:rPr lang="ar-TN" altLang="fr-FR" sz="2400" b="1" dirty="0" smtClean="0"/>
              <a:t>المعلومة و </a:t>
            </a:r>
            <a:r>
              <a:rPr lang="ar-DZ" altLang="fr-FR" sz="2400" b="1" dirty="0" smtClean="0"/>
              <a:t>معالجتها</a:t>
            </a:r>
            <a:r>
              <a:rPr lang="ar-TN" altLang="fr-FR" sz="2400" b="1" dirty="0" smtClean="0"/>
              <a:t> و الرد عليها</a:t>
            </a:r>
            <a:r>
              <a:rPr lang="ar-DZ" altLang="fr-FR" sz="2400" b="1" dirty="0" smtClean="0"/>
              <a:t>،</a:t>
            </a:r>
          </a:p>
          <a:p>
            <a:pPr algn="r" rtl="1" eaLnBrk="1" hangingPunct="1">
              <a:lnSpc>
                <a:spcPct val="80000"/>
              </a:lnSpc>
              <a:buFontTx/>
              <a:buNone/>
            </a:pPr>
            <a:endParaRPr lang="fr-FR" altLang="fr-FR" sz="2400" b="1" dirty="0" smtClean="0"/>
          </a:p>
          <a:p>
            <a:pPr algn="r" eaLnBrk="1" hangingPunct="1">
              <a:lnSpc>
                <a:spcPct val="80000"/>
              </a:lnSpc>
              <a:buFontTx/>
              <a:buNone/>
            </a:pPr>
            <a:endParaRPr lang="ar-DZ" altLang="fr-FR" sz="2000" b="1" dirty="0" smtClean="0"/>
          </a:p>
          <a:p>
            <a:pPr algn="r" eaLnBrk="1" hangingPunct="1">
              <a:lnSpc>
                <a:spcPct val="80000"/>
              </a:lnSpc>
              <a:buFontTx/>
              <a:buNone/>
            </a:pPr>
            <a:endParaRPr lang="fr-FR" altLang="fr-FR" sz="2000" b="1" dirty="0" smtClean="0"/>
          </a:p>
        </p:txBody>
      </p:sp>
      <p:sp>
        <p:nvSpPr>
          <p:cNvPr id="5" name="Rectangle 4"/>
          <p:cNvSpPr/>
          <p:nvPr/>
        </p:nvSpPr>
        <p:spPr>
          <a:xfrm>
            <a:off x="1812772" y="548680"/>
            <a:ext cx="6077305" cy="523220"/>
          </a:xfrm>
          <a:prstGeom prst="rect">
            <a:avLst/>
          </a:prstGeom>
        </p:spPr>
        <p:txBody>
          <a:bodyPr wrap="none">
            <a:spAutoFit/>
          </a:bodyPr>
          <a:lstStyle/>
          <a:p>
            <a:pPr algn="r" rtl="1"/>
            <a:r>
              <a:rPr lang="ar-DZ" altLang="fr-FR" sz="2800" b="1" dirty="0">
                <a:solidFill>
                  <a:srgbClr val="00B050"/>
                </a:solidFill>
              </a:rPr>
              <a:t>تدعيم الأحكام المتعلقة بالمكلف بالنفاذ إلى </a:t>
            </a:r>
            <a:r>
              <a:rPr lang="ar-TN" altLang="fr-FR" sz="2800" b="1" dirty="0">
                <a:solidFill>
                  <a:srgbClr val="00B050"/>
                </a:solidFill>
              </a:rPr>
              <a:t>المعلومة</a:t>
            </a:r>
            <a:r>
              <a:rPr lang="ar-DZ" altLang="fr-FR" sz="2800" b="1" dirty="0">
                <a:solidFill>
                  <a:srgbClr val="00B050"/>
                </a:solidFill>
              </a:rPr>
              <a:t> </a:t>
            </a:r>
          </a:p>
        </p:txBody>
      </p:sp>
    </p:spTree>
    <p:extLst>
      <p:ext uri="{BB962C8B-B14F-4D97-AF65-F5344CB8AC3E}">
        <p14:creationId xmlns:p14="http://schemas.microsoft.com/office/powerpoint/2010/main" val="1661496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539552" y="1071900"/>
            <a:ext cx="7467600" cy="4873752"/>
          </a:xfrm>
        </p:spPr>
        <p:txBody>
          <a:bodyPr>
            <a:normAutofit/>
          </a:bodyPr>
          <a:lstStyle/>
          <a:p>
            <a:pPr algn="r" eaLnBrk="1" hangingPunct="1">
              <a:buFontTx/>
              <a:buNone/>
            </a:pPr>
            <a:endParaRPr lang="ar-DZ" altLang="fr-FR" sz="1200" dirty="0" smtClean="0"/>
          </a:p>
          <a:p>
            <a:pPr algn="just" rtl="1" eaLnBrk="1" hangingPunct="1">
              <a:buFont typeface="Wingdings" pitchFamily="2" charset="2"/>
              <a:buChar char="ü"/>
            </a:pPr>
            <a:r>
              <a:rPr lang="ar-TN" altLang="fr-FR" sz="2400" b="1" dirty="0" smtClean="0"/>
              <a:t>تقديم المساعدة اللازمة لطالب النفاذ إلى المعلومة في حالة العجز أو عدم القدرة على القراءة والكتابة أو كذلك عندما يكون طالب النفاذ فاقدا لحاسة السمع والبصر،</a:t>
            </a:r>
          </a:p>
          <a:p>
            <a:pPr marL="0" indent="0" algn="just" rtl="1" eaLnBrk="1" hangingPunct="1">
              <a:buNone/>
            </a:pPr>
            <a:endParaRPr lang="ar-DZ" altLang="fr-FR" sz="1000" b="1" dirty="0" smtClean="0"/>
          </a:p>
          <a:p>
            <a:pPr algn="just" rtl="1" eaLnBrk="1" hangingPunct="1">
              <a:buFont typeface="Wingdings" pitchFamily="2" charset="2"/>
              <a:buChar char="ü"/>
            </a:pPr>
            <a:r>
              <a:rPr lang="ar-TN" altLang="fr-FR" sz="2400" b="1" dirty="0" smtClean="0"/>
              <a:t>ربط الصلة بين الهيكل المعني الذي ينتمي إليه وهيئة النفاذ إلى المعلومة</a:t>
            </a:r>
            <a:r>
              <a:rPr lang="ar-DZ" altLang="fr-FR" sz="2400" b="1" dirty="0" smtClean="0"/>
              <a:t>،</a:t>
            </a:r>
            <a:endParaRPr lang="ar-TN" altLang="fr-FR" sz="2400" b="1" dirty="0" smtClean="0"/>
          </a:p>
          <a:p>
            <a:pPr marL="0" indent="0" algn="just" rtl="1" eaLnBrk="1" hangingPunct="1">
              <a:buNone/>
            </a:pPr>
            <a:endParaRPr lang="ar-DZ" altLang="fr-FR" sz="1100" b="1" dirty="0" smtClean="0"/>
          </a:p>
          <a:p>
            <a:pPr algn="just" rtl="1" eaLnBrk="1" hangingPunct="1">
              <a:buFont typeface="Wingdings" pitchFamily="2" charset="2"/>
              <a:buChar char="ü"/>
            </a:pPr>
            <a:r>
              <a:rPr lang="ar-TN" altLang="fr-FR" sz="2400" b="1" dirty="0" smtClean="0"/>
              <a:t>إعداد خطة عمل لتكريس حق النفاذ إلى المعلومة،</a:t>
            </a:r>
          </a:p>
          <a:p>
            <a:pPr marL="0" indent="0" algn="just" rtl="1" eaLnBrk="1" hangingPunct="1">
              <a:buNone/>
            </a:pPr>
            <a:endParaRPr lang="ar-TN" altLang="fr-FR" sz="1100" b="1" dirty="0" smtClean="0"/>
          </a:p>
          <a:p>
            <a:pPr algn="just" rtl="1" eaLnBrk="1" hangingPunct="1">
              <a:buFont typeface="Wingdings" pitchFamily="2" charset="2"/>
              <a:buChar char="ü"/>
            </a:pPr>
            <a:r>
              <a:rPr lang="ar-TN" altLang="fr-FR" sz="2400" b="1" dirty="0" smtClean="0"/>
              <a:t>إعداد تقرير ثلاثي يرفع إلى رئيس الهيكل المعني وتقرير سنوي يرفع إلى هيئة النفاذ إلى المعلومة يتضمن بالخصوص الاقتراحات والتوصيات اللازمة لمزيد تدعيم تكريس حق النفاذ إلى المعلومة وعدد من المعطيات الإحصائية على غرار عدد مطالب النفاذ ومطالب التظلم وغيرها.</a:t>
            </a:r>
            <a:endParaRPr lang="ar-DZ" altLang="fr-FR" sz="2400" b="1" dirty="0" smtClean="0"/>
          </a:p>
          <a:p>
            <a:pPr algn="just" rtl="1" eaLnBrk="1" hangingPunct="1">
              <a:buFont typeface="Wingdings" pitchFamily="2" charset="2"/>
              <a:buNone/>
            </a:pPr>
            <a:endParaRPr lang="ar-DZ" altLang="fr-FR" sz="2400" b="1" dirty="0" smtClean="0"/>
          </a:p>
          <a:p>
            <a:pPr algn="just" rtl="1" eaLnBrk="1" hangingPunct="1">
              <a:buFont typeface="Wingdings" pitchFamily="2" charset="2"/>
              <a:buNone/>
            </a:pPr>
            <a:endParaRPr lang="fr-FR" altLang="fr-FR" b="1" dirty="0" smtClean="0">
              <a:solidFill>
                <a:schemeClr val="accent2"/>
              </a:solidFill>
            </a:endParaRPr>
          </a:p>
        </p:txBody>
      </p:sp>
      <p:sp>
        <p:nvSpPr>
          <p:cNvPr id="5" name="Rectangle 4"/>
          <p:cNvSpPr/>
          <p:nvPr/>
        </p:nvSpPr>
        <p:spPr>
          <a:xfrm>
            <a:off x="2195736" y="578614"/>
            <a:ext cx="6077305" cy="523220"/>
          </a:xfrm>
          <a:prstGeom prst="rect">
            <a:avLst/>
          </a:prstGeom>
        </p:spPr>
        <p:txBody>
          <a:bodyPr wrap="none">
            <a:spAutoFit/>
          </a:bodyPr>
          <a:lstStyle/>
          <a:p>
            <a:pPr algn="r" rtl="1"/>
            <a:r>
              <a:rPr lang="ar-DZ" altLang="fr-FR" sz="2800" b="1" dirty="0">
                <a:solidFill>
                  <a:srgbClr val="00B050"/>
                </a:solidFill>
              </a:rPr>
              <a:t>تدعيم الأحكام المتعلقة بالمكلف بالنفاذ إلى </a:t>
            </a:r>
            <a:r>
              <a:rPr lang="ar-TN" altLang="fr-FR" sz="2800" b="1" dirty="0">
                <a:solidFill>
                  <a:srgbClr val="00B050"/>
                </a:solidFill>
              </a:rPr>
              <a:t>المعلومة</a:t>
            </a:r>
            <a:r>
              <a:rPr lang="ar-DZ" altLang="fr-FR" sz="2800" b="1" dirty="0">
                <a:solidFill>
                  <a:srgbClr val="00B050"/>
                </a:solidFill>
              </a:rPr>
              <a:t> </a:t>
            </a:r>
          </a:p>
        </p:txBody>
      </p:sp>
    </p:spTree>
    <p:extLst>
      <p:ext uri="{BB962C8B-B14F-4D97-AF65-F5344CB8AC3E}">
        <p14:creationId xmlns:p14="http://schemas.microsoft.com/office/powerpoint/2010/main" val="32209356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p:txBody>
          <a:bodyPr/>
          <a:lstStyle/>
          <a:p>
            <a:pPr algn="r" eaLnBrk="1" hangingPunct="1">
              <a:lnSpc>
                <a:spcPct val="90000"/>
              </a:lnSpc>
              <a:buFontTx/>
              <a:buNone/>
            </a:pPr>
            <a:endParaRPr lang="ar-TN" altLang="fr-FR" sz="2800" dirty="0" smtClean="0"/>
          </a:p>
          <a:p>
            <a:pPr algn="r" rtl="1" eaLnBrk="1" hangingPunct="1">
              <a:lnSpc>
                <a:spcPct val="90000"/>
              </a:lnSpc>
              <a:buFontTx/>
              <a:buNone/>
            </a:pPr>
            <a:r>
              <a:rPr lang="ar-TN" altLang="fr-FR" sz="2400" b="1" u="sng" dirty="0" smtClean="0"/>
              <a:t>في مستوى إمكانية إحداث لجان استشارية لمساعدة المكلف بالنفاذ</a:t>
            </a:r>
            <a:r>
              <a:rPr lang="ar-TN" altLang="fr-FR" sz="2400" b="1" dirty="0" smtClean="0"/>
              <a:t>:</a:t>
            </a:r>
          </a:p>
          <a:p>
            <a:pPr algn="r" rtl="1" eaLnBrk="1" hangingPunct="1">
              <a:lnSpc>
                <a:spcPct val="90000"/>
              </a:lnSpc>
              <a:buFontTx/>
              <a:buNone/>
            </a:pPr>
            <a:endParaRPr lang="ar-TN" altLang="fr-FR" sz="2400" b="1" dirty="0" smtClean="0"/>
          </a:p>
          <a:p>
            <a:pPr algn="just" rtl="1" eaLnBrk="1" hangingPunct="1">
              <a:lnSpc>
                <a:spcPct val="90000"/>
              </a:lnSpc>
              <a:buFontTx/>
              <a:buNone/>
            </a:pPr>
            <a:r>
              <a:rPr lang="ar-TN" altLang="fr-FR" sz="2400" b="1" dirty="0" smtClean="0"/>
              <a:t>- اقتضى الفصل 36 من القانون الأساسي أنه </a:t>
            </a:r>
            <a:r>
              <a:rPr lang="fr-FR" altLang="fr-FR" b="1" dirty="0" smtClean="0"/>
              <a:t> </a:t>
            </a:r>
            <a:r>
              <a:rPr lang="fr-FR" altLang="fr-FR" b="1" dirty="0">
                <a:solidFill>
                  <a:srgbClr val="00B050"/>
                </a:solidFill>
              </a:rPr>
              <a:t>»</a:t>
            </a:r>
            <a:r>
              <a:rPr lang="fr-FR" altLang="fr-FR" b="1" dirty="0" smtClean="0"/>
              <a:t> </a:t>
            </a:r>
            <a:r>
              <a:rPr lang="ar-TN" altLang="fr-FR" sz="2400" b="1" dirty="0" smtClean="0"/>
              <a:t> </a:t>
            </a:r>
            <a:r>
              <a:rPr lang="ar-TN" altLang="fr-FR" sz="2400" b="1" dirty="0" smtClean="0">
                <a:solidFill>
                  <a:srgbClr val="00B050"/>
                </a:solidFill>
              </a:rPr>
              <a:t>يمكن للهياكل الخاضعة لأحكام هذا القانون بمبادرة منها أو باقتراح من المكلف بالنفاذ، إحداث لجان استشارية تعنى بالنفاذ إلى المعلومة، تتولى تقديم </a:t>
            </a:r>
            <a:r>
              <a:rPr lang="ar-TN" altLang="fr-FR" sz="2400" b="1" dirty="0" err="1" smtClean="0">
                <a:solidFill>
                  <a:srgbClr val="00B050"/>
                </a:solidFill>
              </a:rPr>
              <a:t>الإستشارة</a:t>
            </a:r>
            <a:r>
              <a:rPr lang="ar-TN" altLang="fr-FR" sz="2400" b="1" dirty="0" smtClean="0">
                <a:solidFill>
                  <a:srgbClr val="00B050"/>
                </a:solidFill>
              </a:rPr>
              <a:t> للمكلف بالنفاذ ولأعوانها حول جميع المسائل المتعلقة بمجال تطبيق هذا القانون.</a:t>
            </a:r>
          </a:p>
          <a:p>
            <a:pPr algn="just" rtl="1" eaLnBrk="1" hangingPunct="1">
              <a:lnSpc>
                <a:spcPct val="90000"/>
              </a:lnSpc>
              <a:buFontTx/>
              <a:buNone/>
            </a:pPr>
            <a:r>
              <a:rPr lang="ar-TN" altLang="fr-FR" sz="2400" b="1" dirty="0" smtClean="0">
                <a:solidFill>
                  <a:srgbClr val="00B050"/>
                </a:solidFill>
              </a:rPr>
              <a:t>    ويتم إحداث هذه اللجان بمقتضى مقرر يصدر في الغرض عن رئيس الهيكل المعني </a:t>
            </a:r>
            <a:r>
              <a:rPr lang="fr-FR" altLang="fr-FR" sz="2400" b="1" dirty="0" smtClean="0">
                <a:solidFill>
                  <a:srgbClr val="00B050"/>
                </a:solidFill>
              </a:rPr>
              <a:t>« </a:t>
            </a:r>
            <a:r>
              <a:rPr lang="ar-TN" altLang="fr-FR" sz="2400" b="1" dirty="0" smtClean="0">
                <a:solidFill>
                  <a:srgbClr val="00B050"/>
                </a:solidFill>
              </a:rPr>
              <a:t>.</a:t>
            </a:r>
            <a:endParaRPr lang="ar-DZ" altLang="fr-FR" sz="2400" b="1" dirty="0" smtClean="0">
              <a:solidFill>
                <a:srgbClr val="00B050"/>
              </a:solidFill>
            </a:endParaRPr>
          </a:p>
          <a:p>
            <a:pPr algn="just" rtl="1" eaLnBrk="1" hangingPunct="1">
              <a:lnSpc>
                <a:spcPct val="90000"/>
              </a:lnSpc>
              <a:buFont typeface="Wingdings" pitchFamily="2" charset="2"/>
              <a:buNone/>
            </a:pPr>
            <a:endParaRPr lang="ar-DZ" altLang="fr-FR" sz="2400" b="1" dirty="0" smtClean="0"/>
          </a:p>
          <a:p>
            <a:pPr algn="just" rtl="1" eaLnBrk="1" hangingPunct="1">
              <a:lnSpc>
                <a:spcPct val="90000"/>
              </a:lnSpc>
              <a:buFont typeface="Wingdings" pitchFamily="2" charset="2"/>
              <a:buNone/>
            </a:pPr>
            <a:endParaRPr lang="ar-DZ" altLang="fr-FR" sz="2400" b="1" dirty="0" smtClean="0"/>
          </a:p>
          <a:p>
            <a:pPr algn="r" eaLnBrk="1" hangingPunct="1">
              <a:lnSpc>
                <a:spcPct val="90000"/>
              </a:lnSpc>
              <a:buFontTx/>
              <a:buNone/>
            </a:pPr>
            <a:endParaRPr lang="fr-FR" altLang="fr-FR" sz="2400" dirty="0" smtClean="0"/>
          </a:p>
        </p:txBody>
      </p:sp>
      <p:sp>
        <p:nvSpPr>
          <p:cNvPr id="5" name="Rectangle 4"/>
          <p:cNvSpPr/>
          <p:nvPr/>
        </p:nvSpPr>
        <p:spPr>
          <a:xfrm>
            <a:off x="1812772" y="548680"/>
            <a:ext cx="6077305" cy="523220"/>
          </a:xfrm>
          <a:prstGeom prst="rect">
            <a:avLst/>
          </a:prstGeom>
        </p:spPr>
        <p:txBody>
          <a:bodyPr wrap="none">
            <a:spAutoFit/>
          </a:bodyPr>
          <a:lstStyle/>
          <a:p>
            <a:pPr algn="r" rtl="1"/>
            <a:r>
              <a:rPr lang="ar-DZ" altLang="fr-FR" sz="2800" b="1" dirty="0">
                <a:solidFill>
                  <a:srgbClr val="00B050"/>
                </a:solidFill>
              </a:rPr>
              <a:t>تدعيم الأحكام المتعلقة بالمكلف بالنفاذ إلى </a:t>
            </a:r>
            <a:r>
              <a:rPr lang="ar-TN" altLang="fr-FR" sz="2800" b="1" dirty="0">
                <a:solidFill>
                  <a:srgbClr val="00B050"/>
                </a:solidFill>
              </a:rPr>
              <a:t>المعلومة</a:t>
            </a:r>
            <a:r>
              <a:rPr lang="ar-DZ" altLang="fr-FR" sz="2800" b="1" dirty="0">
                <a:solidFill>
                  <a:srgbClr val="00B050"/>
                </a:solidFill>
              </a:rPr>
              <a:t> </a:t>
            </a:r>
          </a:p>
        </p:txBody>
      </p:sp>
    </p:spTree>
    <p:extLst>
      <p:ext uri="{BB962C8B-B14F-4D97-AF65-F5344CB8AC3E}">
        <p14:creationId xmlns:p14="http://schemas.microsoft.com/office/powerpoint/2010/main" val="24183785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Espace réservé du contenu 2"/>
          <p:cNvSpPr>
            <a:spLocks noGrp="1"/>
          </p:cNvSpPr>
          <p:nvPr>
            <p:ph idx="1"/>
          </p:nvPr>
        </p:nvSpPr>
        <p:spPr>
          <a:xfrm>
            <a:off x="683568" y="1340768"/>
            <a:ext cx="7467600" cy="4873752"/>
          </a:xfrm>
        </p:spPr>
        <p:txBody>
          <a:bodyPr/>
          <a:lstStyle/>
          <a:p>
            <a:pPr marL="0" indent="0" algn="r" rtl="1">
              <a:buFontTx/>
              <a:buNone/>
            </a:pPr>
            <a:r>
              <a:rPr lang="ar-TN" altLang="fr-FR" sz="2400" u="sng" dirty="0" smtClean="0"/>
              <a:t>في</a:t>
            </a:r>
            <a:r>
              <a:rPr lang="ar-TN" altLang="fr-FR" sz="2400" b="1" u="sng" dirty="0" smtClean="0"/>
              <a:t> مستوى إمكانية تطوير و مأسسة وظيفة المكلف بالنفاذ إلى المعلومة</a:t>
            </a:r>
            <a:r>
              <a:rPr lang="ar-TN" altLang="fr-FR" sz="2400" dirty="0" smtClean="0"/>
              <a:t>: </a:t>
            </a:r>
          </a:p>
          <a:p>
            <a:pPr marL="0" indent="0" algn="r" rtl="1">
              <a:buFontTx/>
              <a:buNone/>
            </a:pPr>
            <a:endParaRPr lang="ar-TN" altLang="fr-FR" sz="800" dirty="0" smtClean="0"/>
          </a:p>
          <a:p>
            <a:pPr marL="0" indent="0" algn="just" rtl="1">
              <a:buFontTx/>
              <a:buNone/>
            </a:pPr>
            <a:r>
              <a:rPr lang="ar-TN" altLang="fr-FR" sz="2400" dirty="0" smtClean="0"/>
              <a:t>- </a:t>
            </a:r>
            <a:r>
              <a:rPr lang="ar-TN" altLang="fr-FR" sz="2400" b="1" dirty="0" smtClean="0"/>
              <a:t>اقتضى الفصل 33 من القانون الأساسي الجديد أنه: </a:t>
            </a:r>
            <a:r>
              <a:rPr lang="ar-TN" altLang="fr-FR" sz="2400" b="1" dirty="0" smtClean="0">
                <a:solidFill>
                  <a:srgbClr val="00B050"/>
                </a:solidFill>
              </a:rPr>
              <a:t>« يمكن للهياكل الخاضعة لأحكام هذا القانون تنظيم مختلف الأنشطة المتعلقة بالنفاذ إلى المعلومة صلب هيكل داخلي يحدث للغرض يرأسه المكلف بالنفاذ ويلحق مباشرة برئيس الهيكل تضبط شروط إحداث هذا الهيكل الداخلي بمقتضى أمر حكومي» </a:t>
            </a:r>
          </a:p>
          <a:p>
            <a:pPr marL="0" indent="0" algn="just" rtl="1">
              <a:buFontTx/>
              <a:buNone/>
            </a:pPr>
            <a:r>
              <a:rPr lang="ar-TN" altLang="fr-FR" sz="2400" b="1" dirty="0" smtClean="0">
                <a:solidFill>
                  <a:schemeClr val="accent2"/>
                </a:solidFill>
              </a:rPr>
              <a:t>- </a:t>
            </a:r>
            <a:r>
              <a:rPr lang="ar-TN" altLang="fr-FR" sz="2400" b="1" dirty="0" smtClean="0"/>
              <a:t>سيمكن إحداث هذا الهيكل الداخلي، بالخصوص، من توفير الموارد البشرية والمادية اللازمة للنهوض بحق النفاذ إلى المعلومة، من ناحية وفتح آفاق مهنية للمكلف بالنفاذ إلى المعلومة، من ناحية أخرى.</a:t>
            </a:r>
            <a:endParaRPr lang="fr-FR" altLang="fr-FR" sz="2400" b="1" dirty="0" smtClean="0"/>
          </a:p>
        </p:txBody>
      </p:sp>
      <p:sp>
        <p:nvSpPr>
          <p:cNvPr id="5" name="Rectangle 4"/>
          <p:cNvSpPr/>
          <p:nvPr/>
        </p:nvSpPr>
        <p:spPr>
          <a:xfrm>
            <a:off x="1812772" y="548680"/>
            <a:ext cx="6077305" cy="523220"/>
          </a:xfrm>
          <a:prstGeom prst="rect">
            <a:avLst/>
          </a:prstGeom>
        </p:spPr>
        <p:txBody>
          <a:bodyPr wrap="none">
            <a:spAutoFit/>
          </a:bodyPr>
          <a:lstStyle/>
          <a:p>
            <a:pPr algn="r" rtl="1"/>
            <a:r>
              <a:rPr lang="ar-DZ" altLang="fr-FR" sz="2800" b="1" dirty="0">
                <a:solidFill>
                  <a:srgbClr val="00B050"/>
                </a:solidFill>
              </a:rPr>
              <a:t>تدعيم الأحكام المتعلقة بالمكلف بالنفاذ إلى </a:t>
            </a:r>
            <a:r>
              <a:rPr lang="ar-TN" altLang="fr-FR" sz="2800" b="1" dirty="0">
                <a:solidFill>
                  <a:srgbClr val="00B050"/>
                </a:solidFill>
              </a:rPr>
              <a:t>المعلومة</a:t>
            </a:r>
            <a:r>
              <a:rPr lang="ar-DZ" altLang="fr-FR" sz="2800" b="1" dirty="0">
                <a:solidFill>
                  <a:srgbClr val="00B050"/>
                </a:solidFill>
              </a:rPr>
              <a:t> </a:t>
            </a:r>
          </a:p>
        </p:txBody>
      </p:sp>
    </p:spTree>
    <p:extLst>
      <p:ext uri="{BB962C8B-B14F-4D97-AF65-F5344CB8AC3E}">
        <p14:creationId xmlns:p14="http://schemas.microsoft.com/office/powerpoint/2010/main" val="9053589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p:txBody>
          <a:bodyPr/>
          <a:lstStyle/>
          <a:p>
            <a:pPr algn="just" rtl="1" eaLnBrk="1" hangingPunct="1">
              <a:lnSpc>
                <a:spcPct val="90000"/>
              </a:lnSpc>
              <a:buFontTx/>
              <a:buNone/>
            </a:pPr>
            <a:r>
              <a:rPr lang="ar-DZ" altLang="fr-FR" sz="2400" b="1" dirty="0" smtClean="0"/>
              <a:t>في سبيل تدعيم الضمانات لفائدة طالب </a:t>
            </a:r>
            <a:r>
              <a:rPr lang="ar-TN" altLang="fr-FR" sz="2400" b="1" dirty="0" smtClean="0"/>
              <a:t>النفاذ إلى المعلومة</a:t>
            </a:r>
            <a:r>
              <a:rPr lang="ar-DZ" altLang="fr-FR" sz="2400" b="1" dirty="0" smtClean="0"/>
              <a:t>، تم التنصيص على الأحكام التالية صلب </a:t>
            </a:r>
            <a:r>
              <a:rPr lang="ar-TN" altLang="fr-FR" sz="2400" b="1" dirty="0" smtClean="0"/>
              <a:t>القانون الأساسي الجديد</a:t>
            </a:r>
            <a:r>
              <a:rPr lang="ar-DZ" altLang="fr-FR" sz="2400" b="1" dirty="0" smtClean="0"/>
              <a:t>: </a:t>
            </a:r>
          </a:p>
          <a:p>
            <a:pPr algn="just" rtl="1" eaLnBrk="1" hangingPunct="1">
              <a:lnSpc>
                <a:spcPct val="90000"/>
              </a:lnSpc>
              <a:buFontTx/>
              <a:buNone/>
            </a:pPr>
            <a:endParaRPr lang="ar-DZ" altLang="fr-FR" sz="2400" b="1" dirty="0" smtClean="0"/>
          </a:p>
          <a:p>
            <a:pPr algn="just" rtl="1" eaLnBrk="1" hangingPunct="1">
              <a:lnSpc>
                <a:spcPct val="90000"/>
              </a:lnSpc>
              <a:buFontTx/>
              <a:buNone/>
            </a:pPr>
            <a:r>
              <a:rPr lang="ar-DZ" altLang="fr-FR" sz="2400" b="1" dirty="0" smtClean="0"/>
              <a:t>-    ضرورة أن يتم تعليل قرار الرفض الصادر عن الهيكل </a:t>
            </a:r>
            <a:r>
              <a:rPr lang="ar-TN" altLang="fr-FR" sz="2400" b="1" dirty="0" smtClean="0"/>
              <a:t>المعني</a:t>
            </a:r>
            <a:r>
              <a:rPr lang="ar-DZ" altLang="fr-FR" sz="2400" b="1" dirty="0" smtClean="0"/>
              <a:t> مع التنصيص على آجال وطرق الطعن والهياكل المختصة بالنظر فيه، </a:t>
            </a:r>
          </a:p>
          <a:p>
            <a:pPr algn="just" rtl="1" eaLnBrk="1" hangingPunct="1">
              <a:lnSpc>
                <a:spcPct val="90000"/>
              </a:lnSpc>
              <a:buFontTx/>
              <a:buNone/>
            </a:pPr>
            <a:endParaRPr lang="ar-DZ" altLang="fr-FR" sz="2400" b="1" dirty="0" smtClean="0"/>
          </a:p>
          <a:p>
            <a:pPr algn="just" rtl="1" eaLnBrk="1" hangingPunct="1">
              <a:lnSpc>
                <a:spcPct val="90000"/>
              </a:lnSpc>
              <a:buFontTx/>
              <a:buNone/>
            </a:pPr>
            <a:r>
              <a:rPr lang="ar-DZ" altLang="fr-FR" sz="2400" b="1" dirty="0" smtClean="0"/>
              <a:t>-   إعطاء الإمكانية لطالب </a:t>
            </a:r>
            <a:r>
              <a:rPr lang="ar-TN" altLang="fr-FR" sz="2400" b="1" dirty="0" smtClean="0"/>
              <a:t>النفاذ إلى المعلومة، في صورة عدم رضاه بالقرار المتخذ،</a:t>
            </a:r>
            <a:r>
              <a:rPr lang="ar-DZ" altLang="fr-FR" sz="2400" b="1" dirty="0" smtClean="0"/>
              <a:t> </a:t>
            </a:r>
            <a:r>
              <a:rPr lang="ar-TN" altLang="fr-FR" sz="2400" b="1" dirty="0" smtClean="0"/>
              <a:t>التظلم </a:t>
            </a:r>
            <a:r>
              <a:rPr lang="ar-DZ" altLang="fr-FR" sz="2400" b="1" dirty="0" smtClean="0"/>
              <a:t>لدى رئيس الهيكل</a:t>
            </a:r>
            <a:r>
              <a:rPr lang="ar-TN" altLang="fr-FR" sz="2400" b="1" dirty="0" smtClean="0"/>
              <a:t> المعني</a:t>
            </a:r>
            <a:r>
              <a:rPr lang="ar-DZ" altLang="fr-FR" sz="2400" b="1" dirty="0" smtClean="0"/>
              <a:t> في أجل </a:t>
            </a:r>
            <a:r>
              <a:rPr lang="ar-TN" altLang="fr-FR" sz="2400" b="1" dirty="0" smtClean="0"/>
              <a:t>20</a:t>
            </a:r>
            <a:r>
              <a:rPr lang="ar-DZ" altLang="fr-FR" sz="2400" b="1" dirty="0" smtClean="0"/>
              <a:t> يوما من تاريخ </a:t>
            </a:r>
            <a:r>
              <a:rPr lang="ar-TN" altLang="fr-FR" sz="2400" b="1" dirty="0" smtClean="0"/>
              <a:t>الإعلام</a:t>
            </a:r>
            <a:r>
              <a:rPr lang="ar-DZ" altLang="fr-FR" sz="2400" b="1" dirty="0" smtClean="0"/>
              <a:t> </a:t>
            </a:r>
            <a:r>
              <a:rPr lang="ar-TN" altLang="fr-FR" sz="2400" b="1" dirty="0" smtClean="0"/>
              <a:t>بالقرار</a:t>
            </a:r>
            <a:r>
              <a:rPr lang="ar-DZ" altLang="fr-FR" sz="2400" b="1" dirty="0" smtClean="0"/>
              <a:t>،</a:t>
            </a:r>
          </a:p>
          <a:p>
            <a:pPr algn="just" rtl="1" eaLnBrk="1" hangingPunct="1">
              <a:lnSpc>
                <a:spcPct val="90000"/>
              </a:lnSpc>
              <a:buFontTx/>
              <a:buNone/>
            </a:pPr>
            <a:endParaRPr lang="ar-DZ" altLang="fr-FR" sz="1400" b="1" dirty="0" smtClean="0"/>
          </a:p>
          <a:p>
            <a:pPr algn="just" rtl="1" eaLnBrk="1" hangingPunct="1">
              <a:lnSpc>
                <a:spcPct val="90000"/>
              </a:lnSpc>
              <a:buFontTx/>
              <a:buNone/>
            </a:pPr>
            <a:endParaRPr lang="ar-DZ" altLang="fr-FR" sz="2800" b="1" dirty="0" smtClean="0"/>
          </a:p>
          <a:p>
            <a:pPr algn="r" eaLnBrk="1" hangingPunct="1">
              <a:lnSpc>
                <a:spcPct val="90000"/>
              </a:lnSpc>
              <a:buFontTx/>
              <a:buNone/>
            </a:pPr>
            <a:endParaRPr lang="fr-FR" altLang="fr-FR" sz="2800" b="1" dirty="0" smtClean="0"/>
          </a:p>
        </p:txBody>
      </p:sp>
      <p:sp>
        <p:nvSpPr>
          <p:cNvPr id="3" name="Rectangle 2"/>
          <p:cNvSpPr/>
          <p:nvPr/>
        </p:nvSpPr>
        <p:spPr>
          <a:xfrm>
            <a:off x="1627538" y="404664"/>
            <a:ext cx="6585457" cy="535531"/>
          </a:xfrm>
          <a:prstGeom prst="rect">
            <a:avLst/>
          </a:prstGeom>
        </p:spPr>
        <p:txBody>
          <a:bodyPr wrap="none">
            <a:spAutoFit/>
          </a:bodyPr>
          <a:lstStyle/>
          <a:p>
            <a:pPr algn="r" rtl="1">
              <a:lnSpc>
                <a:spcPct val="90000"/>
              </a:lnSpc>
            </a:pPr>
            <a:r>
              <a:rPr lang="ar-DZ" altLang="fr-FR" sz="3200" b="1" dirty="0">
                <a:solidFill>
                  <a:srgbClr val="00B050"/>
                </a:solidFill>
              </a:rPr>
              <a:t>تدعيم الضمانات لفائدة طالب </a:t>
            </a:r>
            <a:r>
              <a:rPr lang="ar-TN" altLang="fr-FR" sz="3200" b="1" dirty="0">
                <a:solidFill>
                  <a:srgbClr val="00B050"/>
                </a:solidFill>
              </a:rPr>
              <a:t>النفاذ إلى المعلومة</a:t>
            </a:r>
            <a:r>
              <a:rPr lang="ar-DZ" altLang="fr-FR" sz="3200" b="1" dirty="0">
                <a:solidFill>
                  <a:srgbClr val="00B050"/>
                </a:solidFill>
              </a:rPr>
              <a:t>  </a:t>
            </a:r>
          </a:p>
        </p:txBody>
      </p:sp>
    </p:spTree>
    <p:extLst>
      <p:ext uri="{BB962C8B-B14F-4D97-AF65-F5344CB8AC3E}">
        <p14:creationId xmlns:p14="http://schemas.microsoft.com/office/powerpoint/2010/main" val="1599763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Content Placeholder 4" descr="FOIA-Map-1991.jpg"/>
          <p:cNvPicPr>
            <a:picLocks noGrp="1" noChangeAspect="1"/>
          </p:cNvPicPr>
          <p:nvPr>
            <p:ph idx="1"/>
          </p:nvPr>
        </p:nvPicPr>
        <p:blipFill>
          <a:blip r:embed="rId2"/>
          <a:srcRect t="6015" b="6015"/>
          <a:stretch>
            <a:fillRect/>
          </a:stretch>
        </p:blipFill>
        <p:spPr>
          <a:xfrm>
            <a:off x="323528" y="980728"/>
            <a:ext cx="5976664" cy="5400600"/>
          </a:xfrm>
        </p:spPr>
      </p:pic>
      <p:sp>
        <p:nvSpPr>
          <p:cNvPr id="40962" name="Slide Number Placeholder 3"/>
          <p:cNvSpPr>
            <a:spLocks noGrp="1"/>
          </p:cNvSpPr>
          <p:nvPr>
            <p:ph type="sldNum" sz="quarter" idx="4294967295"/>
          </p:nvPr>
        </p:nvSpPr>
        <p:spPr bwMode="auto">
          <a:xfrm>
            <a:off x="8531225" y="5648325"/>
            <a:ext cx="549275" cy="396875"/>
          </a:xfrm>
          <a:prstGeom prst="bracketPair">
            <a:avLst>
              <a:gd name="adj" fmla="val 17949"/>
            </a:avLst>
          </a:prstGeom>
          <a:noFill/>
          <a:ln>
            <a:round/>
            <a:headEnd/>
            <a:tailEnd/>
          </a:ln>
        </p:spPr>
        <p:txBody>
          <a:bodyPr/>
          <a:lstStyle/>
          <a:p>
            <a:fld id="{8E553E25-9B5C-4CF7-BCF1-AC9BDC96EA9B}" type="slidenum">
              <a:rPr lang="en-US" sz="1200">
                <a:solidFill>
                  <a:srgbClr val="FEFEFE"/>
                </a:solidFill>
              </a:rPr>
              <a:pPr/>
              <a:t>5</a:t>
            </a:fld>
            <a:endParaRPr lang="en-US" sz="1200">
              <a:solidFill>
                <a:srgbClr val="FEFEFE"/>
              </a:solidFill>
            </a:endParaRPr>
          </a:p>
        </p:txBody>
      </p:sp>
      <p:sp>
        <p:nvSpPr>
          <p:cNvPr id="4" name="ZoneTexte 3"/>
          <p:cNvSpPr txBox="1"/>
          <p:nvPr/>
        </p:nvSpPr>
        <p:spPr>
          <a:xfrm>
            <a:off x="6300192" y="3212976"/>
            <a:ext cx="1656184" cy="1200329"/>
          </a:xfrm>
          <a:prstGeom prst="rect">
            <a:avLst/>
          </a:prstGeom>
          <a:solidFill>
            <a:schemeClr val="accent4">
              <a:lumMod val="20000"/>
              <a:lumOff val="80000"/>
            </a:schemeClr>
          </a:solidFill>
        </p:spPr>
        <p:txBody>
          <a:bodyPr wrap="square" rtlCol="0">
            <a:spAutoFit/>
          </a:bodyPr>
          <a:lstStyle/>
          <a:p>
            <a:pPr algn="ctr" rtl="1"/>
            <a:r>
              <a:rPr lang="ar-SA" b="1" dirty="0">
                <a:solidFill>
                  <a:srgbClr val="00B050"/>
                </a:solidFill>
              </a:rPr>
              <a:t>الموجة </a:t>
            </a:r>
            <a:r>
              <a:rPr lang="ar-SA" b="1" dirty="0" smtClean="0">
                <a:solidFill>
                  <a:srgbClr val="00B050"/>
                </a:solidFill>
              </a:rPr>
              <a:t>الثانية </a:t>
            </a:r>
            <a:r>
              <a:rPr lang="ar-SA" b="1" dirty="0">
                <a:solidFill>
                  <a:srgbClr val="00B050"/>
                </a:solidFill>
              </a:rPr>
              <a:t>من الدول التي كرّست حق النفاذ إلى المعلومة</a:t>
            </a:r>
            <a:endParaRPr lang="fr-FR" b="1" dirty="0">
              <a:solidFill>
                <a:srgbClr val="00B050"/>
              </a:solidFill>
            </a:endParaRPr>
          </a:p>
        </p:txBody>
      </p:sp>
      <p:sp>
        <p:nvSpPr>
          <p:cNvPr id="5" name="ZoneTexte 4"/>
          <p:cNvSpPr txBox="1"/>
          <p:nvPr/>
        </p:nvSpPr>
        <p:spPr>
          <a:xfrm>
            <a:off x="2411760" y="116632"/>
            <a:ext cx="6192688" cy="646331"/>
          </a:xfrm>
          <a:prstGeom prst="rect">
            <a:avLst/>
          </a:prstGeom>
          <a:solidFill>
            <a:schemeClr val="accent4">
              <a:lumMod val="20000"/>
              <a:lumOff val="80000"/>
            </a:schemeClr>
          </a:solidFill>
        </p:spPr>
        <p:txBody>
          <a:bodyPr wrap="square" rtlCol="0">
            <a:spAutoFit/>
          </a:bodyPr>
          <a:lstStyle/>
          <a:p>
            <a:pPr algn="ctr"/>
            <a:r>
              <a:rPr lang="ar-SA" sz="3600" b="1" dirty="0" smtClean="0">
                <a:solidFill>
                  <a:srgbClr val="00B050"/>
                </a:solidFill>
              </a:rPr>
              <a:t>النشأة والتطور على المستوى العالمي</a:t>
            </a:r>
            <a:endParaRPr lang="fr-FR" sz="3600" b="1" dirty="0">
              <a:solidFill>
                <a:srgbClr val="00B050"/>
              </a:solidFill>
            </a:endParaRP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395536" y="1412776"/>
            <a:ext cx="7467600" cy="4873752"/>
          </a:xfrm>
        </p:spPr>
        <p:txBody>
          <a:bodyPr/>
          <a:lstStyle/>
          <a:p>
            <a:pPr algn="just" rtl="1" eaLnBrk="1" hangingPunct="1">
              <a:buFont typeface="Wingdings" pitchFamily="2" charset="2"/>
              <a:buChar char="§"/>
            </a:pPr>
            <a:r>
              <a:rPr lang="ar-DZ" altLang="fr-FR" sz="2400" b="1" dirty="0" smtClean="0"/>
              <a:t>إعطاء الإمكانية لطالب </a:t>
            </a:r>
            <a:r>
              <a:rPr lang="ar-TN" altLang="fr-FR" sz="2400" b="1" dirty="0" smtClean="0"/>
              <a:t>النفاذ إلى المعلومة</a:t>
            </a:r>
            <a:r>
              <a:rPr lang="ar-DZ" altLang="fr-FR" sz="2400" b="1" dirty="0" smtClean="0"/>
              <a:t> أن يطعن في قرار رئيس الهيكل، لدى هيئة النفاذ إلى </a:t>
            </a:r>
            <a:r>
              <a:rPr lang="ar-TN" altLang="fr-FR" sz="2400" b="1" dirty="0" smtClean="0"/>
              <a:t>المعلومة </a:t>
            </a:r>
            <a:r>
              <a:rPr lang="ar-DZ" altLang="fr-FR" sz="2400" b="1" dirty="0" smtClean="0"/>
              <a:t>في أجل </a:t>
            </a:r>
            <a:r>
              <a:rPr lang="ar-TN" altLang="fr-FR" sz="2400" b="1" dirty="0" smtClean="0"/>
              <a:t>20</a:t>
            </a:r>
            <a:r>
              <a:rPr lang="ar-DZ" altLang="fr-FR" sz="2400" b="1" dirty="0" smtClean="0"/>
              <a:t> يوما من تاريخ </a:t>
            </a:r>
            <a:r>
              <a:rPr lang="ar-TN" altLang="fr-FR" sz="2400" b="1" dirty="0" smtClean="0"/>
              <a:t>بلوغ قرار الرفض إليه أو من تاريخ الرفض الضمني،</a:t>
            </a:r>
            <a:endParaRPr lang="ar-DZ" altLang="fr-FR" sz="2400" b="1" dirty="0" smtClean="0"/>
          </a:p>
          <a:p>
            <a:pPr algn="r" eaLnBrk="1" hangingPunct="1">
              <a:buFont typeface="Wingdings" pitchFamily="2" charset="2"/>
              <a:buChar char="§"/>
            </a:pPr>
            <a:endParaRPr lang="ar-DZ" altLang="fr-FR" sz="2400" dirty="0" smtClean="0"/>
          </a:p>
          <a:p>
            <a:pPr algn="just" rtl="1" eaLnBrk="1" hangingPunct="1">
              <a:buFont typeface="Wingdings" pitchFamily="2" charset="2"/>
              <a:buChar char="§"/>
            </a:pPr>
            <a:r>
              <a:rPr lang="ar-DZ" altLang="fr-FR" sz="2400" b="1" dirty="0" smtClean="0"/>
              <a:t>التنصيص على حق طالب </a:t>
            </a:r>
            <a:r>
              <a:rPr lang="ar-TN" altLang="fr-FR" sz="2400" b="1" dirty="0" smtClean="0"/>
              <a:t>النفاذ</a:t>
            </a:r>
            <a:r>
              <a:rPr lang="ar-DZ" altLang="fr-FR" sz="2400" b="1" dirty="0" smtClean="0"/>
              <a:t> أن يطعن</a:t>
            </a:r>
            <a:r>
              <a:rPr lang="ar-TN" altLang="fr-FR" sz="2400" b="1" dirty="0" smtClean="0"/>
              <a:t> استئنافيا</a:t>
            </a:r>
            <a:r>
              <a:rPr lang="ar-DZ" altLang="fr-FR" sz="2400" b="1" dirty="0" smtClean="0"/>
              <a:t> في قرار الهيئة، لدى القضاء الإداري</a:t>
            </a:r>
            <a:r>
              <a:rPr lang="ar-TN" altLang="fr-FR" sz="2400" b="1" dirty="0" smtClean="0"/>
              <a:t> وذلك في أجل 30 يوما من تاريخ الإعلام به.</a:t>
            </a:r>
            <a:endParaRPr lang="ar-DZ" altLang="fr-FR" b="1" dirty="0" smtClean="0"/>
          </a:p>
          <a:p>
            <a:pPr algn="r" eaLnBrk="1" hangingPunct="1">
              <a:buFontTx/>
              <a:buNone/>
            </a:pPr>
            <a:endParaRPr lang="ar-DZ" altLang="fr-FR" b="1" dirty="0" smtClean="0"/>
          </a:p>
          <a:p>
            <a:pPr algn="r" eaLnBrk="1" hangingPunct="1">
              <a:buFontTx/>
              <a:buNone/>
            </a:pPr>
            <a:endParaRPr lang="fr-FR" altLang="fr-FR" b="1" dirty="0" smtClean="0"/>
          </a:p>
        </p:txBody>
      </p:sp>
      <p:sp>
        <p:nvSpPr>
          <p:cNvPr id="5" name="Rectangle 4"/>
          <p:cNvSpPr/>
          <p:nvPr/>
        </p:nvSpPr>
        <p:spPr>
          <a:xfrm>
            <a:off x="1627538" y="404664"/>
            <a:ext cx="6585457" cy="535531"/>
          </a:xfrm>
          <a:prstGeom prst="rect">
            <a:avLst/>
          </a:prstGeom>
        </p:spPr>
        <p:txBody>
          <a:bodyPr wrap="none">
            <a:spAutoFit/>
          </a:bodyPr>
          <a:lstStyle/>
          <a:p>
            <a:pPr algn="r" rtl="1">
              <a:lnSpc>
                <a:spcPct val="90000"/>
              </a:lnSpc>
            </a:pPr>
            <a:r>
              <a:rPr lang="ar-DZ" altLang="fr-FR" sz="3200" b="1" dirty="0">
                <a:solidFill>
                  <a:srgbClr val="00B050"/>
                </a:solidFill>
              </a:rPr>
              <a:t>تدعيم الضمانات لفائدة طالب </a:t>
            </a:r>
            <a:r>
              <a:rPr lang="ar-TN" altLang="fr-FR" sz="3200" b="1" dirty="0">
                <a:solidFill>
                  <a:srgbClr val="00B050"/>
                </a:solidFill>
              </a:rPr>
              <a:t>النفاذ إلى المعلومة</a:t>
            </a:r>
            <a:r>
              <a:rPr lang="ar-DZ" altLang="fr-FR" sz="3200" b="1" dirty="0">
                <a:solidFill>
                  <a:srgbClr val="00B050"/>
                </a:solidFill>
              </a:rPr>
              <a:t>  </a:t>
            </a:r>
          </a:p>
        </p:txBody>
      </p:sp>
    </p:spTree>
    <p:extLst>
      <p:ext uri="{BB962C8B-B14F-4D97-AF65-F5344CB8AC3E}">
        <p14:creationId xmlns:p14="http://schemas.microsoft.com/office/powerpoint/2010/main" val="31432554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1417638"/>
            <a:ext cx="7467600" cy="5056314"/>
          </a:xfrm>
        </p:spPr>
        <p:txBody>
          <a:bodyPr>
            <a:normAutofit/>
          </a:bodyPr>
          <a:lstStyle/>
          <a:p>
            <a:pPr algn="r" rtl="1"/>
            <a:r>
              <a:rPr lang="ar-TN" dirty="0"/>
              <a:t>نص الباب السابع للقانون الأساسي عدد 22 لسنة 2016 المتعلق بحق النفاذ إلى المعلومة </a:t>
            </a:r>
            <a:r>
              <a:rPr lang="ar-SA" dirty="0"/>
              <a:t>على انشاء هيئة النفاذ إلى المعلومة،</a:t>
            </a:r>
            <a:r>
              <a:rPr lang="ar-SA" b="1" dirty="0"/>
              <a:t> </a:t>
            </a:r>
            <a:r>
              <a:rPr lang="ar-SA" dirty="0"/>
              <a:t>وهي هيئة عمومية مستقلة تتمتّع بالشخصية المعنوية ومقرّها تونس العاصمة.</a:t>
            </a:r>
            <a:endParaRPr lang="fr-FR" dirty="0"/>
          </a:p>
          <a:p>
            <a:pPr algn="just" rtl="1">
              <a:buNone/>
            </a:pPr>
            <a:endParaRPr lang="ar-TN" sz="1800" b="1" dirty="0" smtClean="0"/>
          </a:p>
          <a:p>
            <a:pPr algn="just" rtl="1">
              <a:buNone/>
            </a:pPr>
            <a:r>
              <a:rPr lang="ar-TN" sz="1800" b="1" dirty="0"/>
              <a:t> </a:t>
            </a:r>
            <a:endParaRPr lang="fr-FR" dirty="0"/>
          </a:p>
        </p:txBody>
      </p:sp>
      <p:sp>
        <p:nvSpPr>
          <p:cNvPr id="7" name="Titre 1"/>
          <p:cNvSpPr txBox="1">
            <a:spLocks/>
          </p:cNvSpPr>
          <p:nvPr/>
        </p:nvSpPr>
        <p:spPr>
          <a:xfrm>
            <a:off x="428596" y="0"/>
            <a:ext cx="7858180" cy="107154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rtl="1"/>
            <a:r>
              <a:rPr lang="ar-SA" sz="4000" b="1" dirty="0" smtClean="0">
                <a:solidFill>
                  <a:srgbClr val="00B050"/>
                </a:solidFill>
                <a:latin typeface="+mn-lt"/>
                <a:ea typeface="+mn-ea"/>
                <a:cs typeface="+mn-cs"/>
              </a:rPr>
              <a:t>هيئة النفاذ إلى المعلومة</a:t>
            </a:r>
            <a:endParaRPr lang="fr-FR" sz="3200" b="1" dirty="0">
              <a:solidFill>
                <a:srgbClr val="00B050"/>
              </a:solidFill>
              <a:latin typeface="+mn-lt"/>
              <a:ea typeface="+mn-ea"/>
              <a:cs typeface="+mn-cs"/>
            </a:endParaRPr>
          </a:p>
        </p:txBody>
      </p:sp>
      <p:sp>
        <p:nvSpPr>
          <p:cNvPr id="2" name="Rectangle à coins arrondis 1"/>
          <p:cNvSpPr/>
          <p:nvPr/>
        </p:nvSpPr>
        <p:spPr>
          <a:xfrm>
            <a:off x="1547664" y="2924944"/>
            <a:ext cx="6048672" cy="13337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buNone/>
            </a:pPr>
            <a:r>
              <a:rPr lang="ar-TN" b="1" dirty="0">
                <a:solidFill>
                  <a:schemeClr val="bg2">
                    <a:lumMod val="10000"/>
                  </a:schemeClr>
                </a:solidFill>
              </a:rPr>
              <a:t>الفصل 37 : «   تحدث هيئة عمومية مستقلة تسمى « هيئة النفاذ إلى المعلومة» تتمتع بالشخصية المعنوية ويكون مقرها تونس العاصمة</a:t>
            </a:r>
            <a:r>
              <a:rPr lang="ar-TN" b="1" dirty="0" smtClean="0">
                <a:solidFill>
                  <a:schemeClr val="bg2">
                    <a:lumMod val="10000"/>
                  </a:schemeClr>
                </a:solidFill>
              </a:rPr>
              <a:t>......».</a:t>
            </a:r>
            <a:endParaRPr lang="ar-TN" b="1" dirty="0">
              <a:solidFill>
                <a:schemeClr val="bg2">
                  <a:lumMod val="10000"/>
                </a:schemeClr>
              </a:solidFill>
            </a:endParaRPr>
          </a:p>
        </p:txBody>
      </p:sp>
    </p:spTree>
    <p:extLst>
      <p:ext uri="{BB962C8B-B14F-4D97-AF65-F5344CB8AC3E}">
        <p14:creationId xmlns:p14="http://schemas.microsoft.com/office/powerpoint/2010/main" val="10368291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15135" y="138001"/>
            <a:ext cx="7858180" cy="107154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rtl="1"/>
            <a:r>
              <a:rPr lang="ar-SA" sz="3200" b="1" dirty="0" smtClean="0">
                <a:solidFill>
                  <a:srgbClr val="00B050"/>
                </a:solidFill>
                <a:latin typeface="+mn-lt"/>
                <a:ea typeface="+mn-ea"/>
                <a:cs typeface="+mn-cs"/>
              </a:rPr>
              <a:t>هيئة النفاذ إلى المعلومة</a:t>
            </a:r>
            <a:r>
              <a:rPr lang="ar-TN" sz="3200" b="1" dirty="0" smtClean="0">
                <a:solidFill>
                  <a:srgbClr val="00B050"/>
                </a:solidFill>
                <a:latin typeface="+mn-lt"/>
                <a:ea typeface="+mn-ea"/>
                <a:cs typeface="+mn-cs"/>
              </a:rPr>
              <a:t> (مراحل التركيز)</a:t>
            </a:r>
            <a:endParaRPr lang="fr-FR" sz="3200" b="1" dirty="0">
              <a:solidFill>
                <a:srgbClr val="00B050"/>
              </a:solidFill>
              <a:latin typeface="+mn-lt"/>
              <a:ea typeface="+mn-ea"/>
              <a:cs typeface="+mn-cs"/>
            </a:endParaRPr>
          </a:p>
        </p:txBody>
      </p:sp>
      <p:grpSp>
        <p:nvGrpSpPr>
          <p:cNvPr id="12" name="Groupe 11"/>
          <p:cNvGrpSpPr/>
          <p:nvPr/>
        </p:nvGrpSpPr>
        <p:grpSpPr>
          <a:xfrm>
            <a:off x="1043608" y="1953820"/>
            <a:ext cx="6768752" cy="2644079"/>
            <a:chOff x="1259632" y="1282658"/>
            <a:chExt cx="6768752" cy="2644079"/>
          </a:xfrm>
        </p:grpSpPr>
        <p:sp>
          <p:nvSpPr>
            <p:cNvPr id="13" name="Rectangle 12"/>
            <p:cNvSpPr/>
            <p:nvPr/>
          </p:nvSpPr>
          <p:spPr>
            <a:xfrm>
              <a:off x="1259632" y="1282658"/>
              <a:ext cx="6768752" cy="71426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Forme libre 13"/>
            <p:cNvSpPr/>
            <p:nvPr/>
          </p:nvSpPr>
          <p:spPr>
            <a:xfrm flipH="1">
              <a:off x="6136856" y="1422434"/>
              <a:ext cx="1818113" cy="711011"/>
            </a:xfrm>
            <a:custGeom>
              <a:avLst/>
              <a:gdLst>
                <a:gd name="connsiteX0" fmla="*/ 0 w 1818113"/>
                <a:gd name="connsiteY0" fmla="*/ 118504 h 711011"/>
                <a:gd name="connsiteX1" fmla="*/ 118504 w 1818113"/>
                <a:gd name="connsiteY1" fmla="*/ 0 h 711011"/>
                <a:gd name="connsiteX2" fmla="*/ 1699609 w 1818113"/>
                <a:gd name="connsiteY2" fmla="*/ 0 h 711011"/>
                <a:gd name="connsiteX3" fmla="*/ 1818113 w 1818113"/>
                <a:gd name="connsiteY3" fmla="*/ 118504 h 711011"/>
                <a:gd name="connsiteX4" fmla="*/ 1818113 w 1818113"/>
                <a:gd name="connsiteY4" fmla="*/ 592507 h 711011"/>
                <a:gd name="connsiteX5" fmla="*/ 1699609 w 1818113"/>
                <a:gd name="connsiteY5" fmla="*/ 711011 h 711011"/>
                <a:gd name="connsiteX6" fmla="*/ 118504 w 1818113"/>
                <a:gd name="connsiteY6" fmla="*/ 711011 h 711011"/>
                <a:gd name="connsiteX7" fmla="*/ 0 w 1818113"/>
                <a:gd name="connsiteY7" fmla="*/ 592507 h 711011"/>
                <a:gd name="connsiteX8" fmla="*/ 0 w 1818113"/>
                <a:gd name="connsiteY8" fmla="*/ 118504 h 71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8113" h="711011">
                  <a:moveTo>
                    <a:pt x="0" y="118504"/>
                  </a:moveTo>
                  <a:cubicBezTo>
                    <a:pt x="0" y="53056"/>
                    <a:pt x="53056" y="0"/>
                    <a:pt x="118504" y="0"/>
                  </a:cubicBezTo>
                  <a:lnTo>
                    <a:pt x="1699609" y="0"/>
                  </a:lnTo>
                  <a:cubicBezTo>
                    <a:pt x="1765057" y="0"/>
                    <a:pt x="1818113" y="53056"/>
                    <a:pt x="1818113" y="118504"/>
                  </a:cubicBezTo>
                  <a:lnTo>
                    <a:pt x="1818113" y="592507"/>
                  </a:lnTo>
                  <a:cubicBezTo>
                    <a:pt x="1818113" y="657955"/>
                    <a:pt x="1765057" y="711011"/>
                    <a:pt x="1699609" y="711011"/>
                  </a:cubicBezTo>
                  <a:lnTo>
                    <a:pt x="118504" y="711011"/>
                  </a:lnTo>
                  <a:cubicBezTo>
                    <a:pt x="53056" y="711011"/>
                    <a:pt x="0" y="657955"/>
                    <a:pt x="0" y="592507"/>
                  </a:cubicBezTo>
                  <a:lnTo>
                    <a:pt x="0" y="1185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799" tIns="34709" rIns="213799" bIns="34709" numCol="1" spcCol="1270" anchor="ctr" anchorCtr="0">
              <a:noAutofit/>
            </a:bodyPr>
            <a:lstStyle/>
            <a:p>
              <a:pPr lvl="0" algn="ctr" defTabSz="711200">
                <a:lnSpc>
                  <a:spcPct val="90000"/>
                </a:lnSpc>
                <a:spcBef>
                  <a:spcPct val="0"/>
                </a:spcBef>
                <a:spcAft>
                  <a:spcPct val="35000"/>
                </a:spcAft>
              </a:pPr>
              <a:r>
                <a:rPr lang="ar-TN" sz="1600" b="1" kern="1200" dirty="0" smtClean="0">
                  <a:solidFill>
                    <a:schemeClr val="tx1"/>
                  </a:solidFill>
                </a:rPr>
                <a:t>18 </a:t>
              </a:r>
              <a:r>
                <a:rPr lang="ar-TN" sz="1600" b="1" kern="1200" dirty="0" err="1" smtClean="0">
                  <a:solidFill>
                    <a:schemeClr val="tx1"/>
                  </a:solidFill>
                </a:rPr>
                <a:t>جويلية</a:t>
              </a:r>
              <a:r>
                <a:rPr lang="ar-TN" sz="1600" b="1" kern="1200" dirty="0" smtClean="0">
                  <a:solidFill>
                    <a:schemeClr val="tx1"/>
                  </a:solidFill>
                </a:rPr>
                <a:t> 2017</a:t>
              </a:r>
              <a:endParaRPr lang="fr-FR" sz="1600" kern="1200" dirty="0">
                <a:solidFill>
                  <a:schemeClr val="tx1"/>
                </a:solidFill>
              </a:endParaRPr>
            </a:p>
          </p:txBody>
        </p:sp>
        <p:sp>
          <p:nvSpPr>
            <p:cNvPr id="15" name="Rectangle 14"/>
            <p:cNvSpPr/>
            <p:nvPr/>
          </p:nvSpPr>
          <p:spPr>
            <a:xfrm>
              <a:off x="1259632" y="2409243"/>
              <a:ext cx="6768752" cy="686613"/>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Forme libre 15"/>
            <p:cNvSpPr/>
            <p:nvPr/>
          </p:nvSpPr>
          <p:spPr>
            <a:xfrm>
              <a:off x="6136856" y="2297023"/>
              <a:ext cx="1791153" cy="734677"/>
            </a:xfrm>
            <a:custGeom>
              <a:avLst/>
              <a:gdLst>
                <a:gd name="connsiteX0" fmla="*/ 0 w 1791153"/>
                <a:gd name="connsiteY0" fmla="*/ 122449 h 734677"/>
                <a:gd name="connsiteX1" fmla="*/ 122449 w 1791153"/>
                <a:gd name="connsiteY1" fmla="*/ 0 h 734677"/>
                <a:gd name="connsiteX2" fmla="*/ 1668704 w 1791153"/>
                <a:gd name="connsiteY2" fmla="*/ 0 h 734677"/>
                <a:gd name="connsiteX3" fmla="*/ 1791153 w 1791153"/>
                <a:gd name="connsiteY3" fmla="*/ 122449 h 734677"/>
                <a:gd name="connsiteX4" fmla="*/ 1791153 w 1791153"/>
                <a:gd name="connsiteY4" fmla="*/ 612228 h 734677"/>
                <a:gd name="connsiteX5" fmla="*/ 1668704 w 1791153"/>
                <a:gd name="connsiteY5" fmla="*/ 734677 h 734677"/>
                <a:gd name="connsiteX6" fmla="*/ 122449 w 1791153"/>
                <a:gd name="connsiteY6" fmla="*/ 734677 h 734677"/>
                <a:gd name="connsiteX7" fmla="*/ 0 w 1791153"/>
                <a:gd name="connsiteY7" fmla="*/ 612228 h 734677"/>
                <a:gd name="connsiteX8" fmla="*/ 0 w 1791153"/>
                <a:gd name="connsiteY8" fmla="*/ 122449 h 73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1153" h="734677">
                  <a:moveTo>
                    <a:pt x="0" y="122449"/>
                  </a:moveTo>
                  <a:cubicBezTo>
                    <a:pt x="0" y="54822"/>
                    <a:pt x="54822" y="0"/>
                    <a:pt x="122449" y="0"/>
                  </a:cubicBezTo>
                  <a:lnTo>
                    <a:pt x="1668704" y="0"/>
                  </a:lnTo>
                  <a:cubicBezTo>
                    <a:pt x="1736331" y="0"/>
                    <a:pt x="1791153" y="54822"/>
                    <a:pt x="1791153" y="122449"/>
                  </a:cubicBezTo>
                  <a:lnTo>
                    <a:pt x="1791153" y="612228"/>
                  </a:lnTo>
                  <a:cubicBezTo>
                    <a:pt x="1791153" y="679855"/>
                    <a:pt x="1736331" y="734677"/>
                    <a:pt x="1668704" y="734677"/>
                  </a:cubicBezTo>
                  <a:lnTo>
                    <a:pt x="122449" y="734677"/>
                  </a:lnTo>
                  <a:cubicBezTo>
                    <a:pt x="54822" y="734677"/>
                    <a:pt x="0" y="679855"/>
                    <a:pt x="0" y="612228"/>
                  </a:cubicBezTo>
                  <a:lnTo>
                    <a:pt x="0" y="12244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4954" tIns="35864" rIns="214954" bIns="35864" numCol="1" spcCol="1270" anchor="ctr" anchorCtr="0">
              <a:noAutofit/>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lang="ar-TN" sz="1600" b="1" kern="1200" dirty="0" smtClean="0">
                  <a:solidFill>
                    <a:schemeClr val="tx1"/>
                  </a:solidFill>
                </a:rPr>
                <a:t>17 أوت  2017</a:t>
              </a:r>
              <a:endParaRPr lang="fr-FR" sz="1600" b="1" kern="1200" dirty="0" smtClean="0">
                <a:solidFill>
                  <a:schemeClr val="tx1"/>
                </a:solidFill>
              </a:endParaRPr>
            </a:p>
          </p:txBody>
        </p:sp>
        <p:sp>
          <p:nvSpPr>
            <p:cNvPr id="17" name="Rectangle 16"/>
            <p:cNvSpPr/>
            <p:nvPr/>
          </p:nvSpPr>
          <p:spPr>
            <a:xfrm>
              <a:off x="1259632" y="3321270"/>
              <a:ext cx="6768752" cy="605467"/>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Forme libre 17"/>
            <p:cNvSpPr/>
            <p:nvPr/>
          </p:nvSpPr>
          <p:spPr>
            <a:xfrm>
              <a:off x="6056924" y="3195267"/>
              <a:ext cx="1855734" cy="617212"/>
            </a:xfrm>
            <a:custGeom>
              <a:avLst/>
              <a:gdLst>
                <a:gd name="connsiteX0" fmla="*/ 0 w 1855734"/>
                <a:gd name="connsiteY0" fmla="*/ 102871 h 617212"/>
                <a:gd name="connsiteX1" fmla="*/ 102871 w 1855734"/>
                <a:gd name="connsiteY1" fmla="*/ 0 h 617212"/>
                <a:gd name="connsiteX2" fmla="*/ 1752863 w 1855734"/>
                <a:gd name="connsiteY2" fmla="*/ 0 h 617212"/>
                <a:gd name="connsiteX3" fmla="*/ 1855734 w 1855734"/>
                <a:gd name="connsiteY3" fmla="*/ 102871 h 617212"/>
                <a:gd name="connsiteX4" fmla="*/ 1855734 w 1855734"/>
                <a:gd name="connsiteY4" fmla="*/ 514341 h 617212"/>
                <a:gd name="connsiteX5" fmla="*/ 1752863 w 1855734"/>
                <a:gd name="connsiteY5" fmla="*/ 617212 h 617212"/>
                <a:gd name="connsiteX6" fmla="*/ 102871 w 1855734"/>
                <a:gd name="connsiteY6" fmla="*/ 617212 h 617212"/>
                <a:gd name="connsiteX7" fmla="*/ 0 w 1855734"/>
                <a:gd name="connsiteY7" fmla="*/ 514341 h 617212"/>
                <a:gd name="connsiteX8" fmla="*/ 0 w 1855734"/>
                <a:gd name="connsiteY8" fmla="*/ 102871 h 61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5734" h="617212">
                  <a:moveTo>
                    <a:pt x="0" y="102871"/>
                  </a:moveTo>
                  <a:cubicBezTo>
                    <a:pt x="0" y="46057"/>
                    <a:pt x="46057" y="0"/>
                    <a:pt x="102871" y="0"/>
                  </a:cubicBezTo>
                  <a:lnTo>
                    <a:pt x="1752863" y="0"/>
                  </a:lnTo>
                  <a:cubicBezTo>
                    <a:pt x="1809677" y="0"/>
                    <a:pt x="1855734" y="46057"/>
                    <a:pt x="1855734" y="102871"/>
                  </a:cubicBezTo>
                  <a:lnTo>
                    <a:pt x="1855734" y="514341"/>
                  </a:lnTo>
                  <a:cubicBezTo>
                    <a:pt x="1855734" y="571155"/>
                    <a:pt x="1809677" y="617212"/>
                    <a:pt x="1752863" y="617212"/>
                  </a:cubicBezTo>
                  <a:lnTo>
                    <a:pt x="102871" y="617212"/>
                  </a:lnTo>
                  <a:cubicBezTo>
                    <a:pt x="46057" y="617212"/>
                    <a:pt x="0" y="571155"/>
                    <a:pt x="0" y="514341"/>
                  </a:cubicBezTo>
                  <a:lnTo>
                    <a:pt x="0" y="10287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9220" tIns="30130" rIns="209220" bIns="3013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ar-TN" sz="1600" b="1" kern="1200" dirty="0" smtClean="0">
                  <a:solidFill>
                    <a:schemeClr val="tx1"/>
                  </a:solidFill>
                </a:rPr>
                <a:t>20 سبتمبر2017</a:t>
              </a:r>
              <a:endParaRPr lang="fr-FR" sz="1600" b="1" kern="1200" dirty="0" smtClean="0">
                <a:solidFill>
                  <a:schemeClr val="tx1"/>
                </a:solidFill>
              </a:endParaRPr>
            </a:p>
          </p:txBody>
        </p:sp>
      </p:grpSp>
      <p:sp>
        <p:nvSpPr>
          <p:cNvPr id="8" name="ZoneTexte 7"/>
          <p:cNvSpPr txBox="1"/>
          <p:nvPr/>
        </p:nvSpPr>
        <p:spPr>
          <a:xfrm>
            <a:off x="1523279" y="1973010"/>
            <a:ext cx="4200128" cy="646331"/>
          </a:xfrm>
          <a:prstGeom prst="rect">
            <a:avLst/>
          </a:prstGeom>
          <a:noFill/>
        </p:spPr>
        <p:txBody>
          <a:bodyPr wrap="square" rtlCol="0">
            <a:spAutoFit/>
          </a:bodyPr>
          <a:lstStyle/>
          <a:p>
            <a:pPr algn="r" rtl="1"/>
            <a:r>
              <a:rPr lang="ar-TN" b="1" dirty="0"/>
              <a:t>إنتخاب أعضاء هيئة النفاذ إلى المعلومة من قبل مجلس </a:t>
            </a:r>
            <a:r>
              <a:rPr lang="ar-TN" b="1" dirty="0" smtClean="0"/>
              <a:t>النواب</a:t>
            </a:r>
            <a:endParaRPr lang="fr-FR" dirty="0"/>
          </a:p>
        </p:txBody>
      </p:sp>
      <p:sp>
        <p:nvSpPr>
          <p:cNvPr id="9" name="ZoneTexte 8"/>
          <p:cNvSpPr txBox="1"/>
          <p:nvPr/>
        </p:nvSpPr>
        <p:spPr>
          <a:xfrm>
            <a:off x="1453947" y="3056531"/>
            <a:ext cx="4349706" cy="646331"/>
          </a:xfrm>
          <a:prstGeom prst="rect">
            <a:avLst/>
          </a:prstGeom>
          <a:noFill/>
        </p:spPr>
        <p:txBody>
          <a:bodyPr wrap="square" rtlCol="0">
            <a:spAutoFit/>
          </a:bodyPr>
          <a:lstStyle/>
          <a:p>
            <a:pPr algn="r" rtl="1"/>
            <a:r>
              <a:rPr lang="ar-TN" b="1" dirty="0" smtClean="0"/>
              <a:t>صدور </a:t>
            </a:r>
            <a:r>
              <a:rPr lang="ar-TN" b="1" dirty="0"/>
              <a:t>الأمر الحكومي عدد 918 المتعلق بتسمية أعضاء هيئة النفاذ إلى </a:t>
            </a:r>
            <a:r>
              <a:rPr lang="ar-TN" b="1" dirty="0" smtClean="0"/>
              <a:t>المعلومة</a:t>
            </a:r>
            <a:endParaRPr lang="fr-FR" b="1" dirty="0"/>
          </a:p>
        </p:txBody>
      </p:sp>
      <p:sp>
        <p:nvSpPr>
          <p:cNvPr id="10" name="ZoneTexte 9"/>
          <p:cNvSpPr txBox="1"/>
          <p:nvPr/>
        </p:nvSpPr>
        <p:spPr>
          <a:xfrm>
            <a:off x="1237652" y="3971999"/>
            <a:ext cx="4421714" cy="646331"/>
          </a:xfrm>
          <a:prstGeom prst="rect">
            <a:avLst/>
          </a:prstGeom>
          <a:noFill/>
        </p:spPr>
        <p:txBody>
          <a:bodyPr wrap="square" rtlCol="0">
            <a:spAutoFit/>
          </a:bodyPr>
          <a:lstStyle/>
          <a:p>
            <a:pPr algn="r" rtl="1"/>
            <a:r>
              <a:rPr lang="ar-TN" b="1" dirty="0" smtClean="0"/>
              <a:t>أداء اليمين من طرف </a:t>
            </a:r>
            <a:r>
              <a:rPr lang="ar-TN" b="1" dirty="0"/>
              <a:t>أعضاء هيئة النفاذ إلى المعلومة </a:t>
            </a:r>
            <a:r>
              <a:rPr lang="ar-TN" b="1" dirty="0" smtClean="0"/>
              <a:t>أمام </a:t>
            </a:r>
            <a:r>
              <a:rPr lang="ar-TN" b="1" dirty="0"/>
              <a:t>رئيس الجمهورية</a:t>
            </a:r>
            <a:endParaRPr lang="fr-FR" dirty="0"/>
          </a:p>
        </p:txBody>
      </p:sp>
    </p:spTree>
    <p:extLst>
      <p:ext uri="{BB962C8B-B14F-4D97-AF65-F5344CB8AC3E}">
        <p14:creationId xmlns:p14="http://schemas.microsoft.com/office/powerpoint/2010/main" val="16407395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4"/>
          <p:cNvGraphicFramePr>
            <a:graphicFrameLocks/>
          </p:cNvGraphicFramePr>
          <p:nvPr>
            <p:extLst>
              <p:ext uri="{D42A27DB-BD31-4B8C-83A1-F6EECF244321}">
                <p14:modId xmlns:p14="http://schemas.microsoft.com/office/powerpoint/2010/main" val="2433759281"/>
              </p:ext>
            </p:extLst>
          </p:nvPr>
        </p:nvGraphicFramePr>
        <p:xfrm>
          <a:off x="1979712" y="2458753"/>
          <a:ext cx="5198368" cy="4194048"/>
        </p:xfrm>
        <a:graphic>
          <a:graphicData uri="http://schemas.openxmlformats.org/drawingml/2006/table">
            <a:tbl>
              <a:tblPr firstRow="1" firstCol="1" bandRow="1">
                <a:tableStyleId>{5C22544A-7EE6-4342-B048-85BDC9FD1C3A}</a:tableStyleId>
              </a:tblPr>
              <a:tblGrid>
                <a:gridCol w="2455168">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tblGrid>
              <a:tr h="0">
                <a:tc>
                  <a:txBody>
                    <a:bodyPr/>
                    <a:lstStyle/>
                    <a:p>
                      <a:pPr algn="r" rtl="1">
                        <a:lnSpc>
                          <a:spcPct val="115000"/>
                        </a:lnSpc>
                        <a:spcBef>
                          <a:spcPts val="1200"/>
                        </a:spcBef>
                        <a:spcAft>
                          <a:spcPts val="1200"/>
                        </a:spcAft>
                      </a:pPr>
                      <a:r>
                        <a:rPr lang="ar-SA" sz="1600" dirty="0">
                          <a:solidFill>
                            <a:schemeClr val="tx1"/>
                          </a:solidFill>
                          <a:effectLst/>
                        </a:rPr>
                        <a:t>رئيس</a:t>
                      </a:r>
                      <a:endParaRPr lang="fr-FR" sz="1100" dirty="0">
                        <a:solidFill>
                          <a:schemeClr val="tx1"/>
                        </a:solidFill>
                        <a:effectLst/>
                        <a:latin typeface="Calibri"/>
                        <a:ea typeface="Calibri"/>
                        <a:cs typeface="Arial"/>
                      </a:endParaRPr>
                    </a:p>
                  </a:txBody>
                  <a:tcPr marL="60960" marR="60960" marT="30480" marB="30480" anchor="ctr">
                    <a:solidFill>
                      <a:schemeClr val="accent1">
                        <a:lumMod val="60000"/>
                        <a:lumOff val="40000"/>
                      </a:schemeClr>
                    </a:solidFill>
                  </a:tcPr>
                </a:tc>
                <a:tc>
                  <a:txBody>
                    <a:bodyPr/>
                    <a:lstStyle/>
                    <a:p>
                      <a:pPr algn="r" rtl="1">
                        <a:lnSpc>
                          <a:spcPct val="115000"/>
                        </a:lnSpc>
                        <a:spcBef>
                          <a:spcPts val="1200"/>
                        </a:spcBef>
                        <a:spcAft>
                          <a:spcPts val="1200"/>
                        </a:spcAft>
                      </a:pPr>
                      <a:r>
                        <a:rPr lang="ar-SA" sz="1600" dirty="0">
                          <a:solidFill>
                            <a:schemeClr val="tx1"/>
                          </a:solidFill>
                          <a:effectLst/>
                        </a:rPr>
                        <a:t>قاضي إداري</a:t>
                      </a:r>
                      <a:endParaRPr lang="fr-FR" sz="1100" dirty="0">
                        <a:solidFill>
                          <a:schemeClr val="tx1"/>
                        </a:solidFill>
                        <a:effectLst/>
                        <a:latin typeface="Calibri"/>
                        <a:ea typeface="Calibri"/>
                        <a:cs typeface="Arial"/>
                      </a:endParaRPr>
                    </a:p>
                  </a:txBody>
                  <a:tcPr marL="60960" marR="60960" marT="30480" marB="30480" anchor="ctr">
                    <a:solidFill>
                      <a:schemeClr val="accent1">
                        <a:lumMod val="60000"/>
                        <a:lumOff val="40000"/>
                      </a:schemeClr>
                    </a:solidFill>
                  </a:tcPr>
                </a:tc>
                <a:extLst>
                  <a:ext uri="{0D108BD9-81ED-4DB2-BD59-A6C34878D82A}">
                    <a16:rowId xmlns:a16="http://schemas.microsoft.com/office/drawing/2014/main" xmlns="" val="10000"/>
                  </a:ext>
                </a:extLst>
              </a:tr>
              <a:tr h="0">
                <a:tc>
                  <a:txBody>
                    <a:bodyPr/>
                    <a:lstStyle/>
                    <a:p>
                      <a:pPr algn="r" rtl="1">
                        <a:lnSpc>
                          <a:spcPct val="115000"/>
                        </a:lnSpc>
                        <a:spcBef>
                          <a:spcPts val="1200"/>
                        </a:spcBef>
                        <a:spcAft>
                          <a:spcPts val="1200"/>
                        </a:spcAft>
                      </a:pPr>
                      <a:r>
                        <a:rPr lang="ar-SA" sz="1600" dirty="0">
                          <a:solidFill>
                            <a:schemeClr val="tx1"/>
                          </a:solidFill>
                          <a:effectLst/>
                        </a:rPr>
                        <a:t>نائب رئيس</a:t>
                      </a:r>
                      <a:endParaRPr lang="fr-FR" sz="1100" dirty="0">
                        <a:solidFill>
                          <a:schemeClr val="tx1"/>
                        </a:solidFill>
                        <a:effectLst/>
                        <a:latin typeface="Calibri"/>
                        <a:ea typeface="Calibri"/>
                        <a:cs typeface="Arial"/>
                      </a:endParaRPr>
                    </a:p>
                  </a:txBody>
                  <a:tcPr marL="60960" marR="60960" marT="30480" marB="30480" anchor="ctr">
                    <a:solidFill>
                      <a:schemeClr val="accent1">
                        <a:lumMod val="40000"/>
                        <a:lumOff val="60000"/>
                      </a:schemeClr>
                    </a:solidFill>
                  </a:tcPr>
                </a:tc>
                <a:tc>
                  <a:txBody>
                    <a:bodyPr/>
                    <a:lstStyle/>
                    <a:p>
                      <a:pPr algn="r" rtl="1">
                        <a:lnSpc>
                          <a:spcPct val="115000"/>
                        </a:lnSpc>
                        <a:spcBef>
                          <a:spcPts val="1200"/>
                        </a:spcBef>
                        <a:spcAft>
                          <a:spcPts val="1200"/>
                        </a:spcAft>
                      </a:pPr>
                      <a:r>
                        <a:rPr lang="ar-SA" sz="1600" dirty="0">
                          <a:effectLst/>
                        </a:rPr>
                        <a:t>قاضي عدلي</a:t>
                      </a:r>
                      <a:endParaRPr lang="fr-FR" sz="1100" dirty="0">
                        <a:effectLst/>
                        <a:latin typeface="Calibri"/>
                        <a:ea typeface="Calibri"/>
                        <a:cs typeface="Arial"/>
                      </a:endParaRPr>
                    </a:p>
                  </a:txBody>
                  <a:tcPr marL="60960" marR="60960" marT="30480" marB="30480" anchor="ctr">
                    <a:solidFill>
                      <a:schemeClr val="accent1">
                        <a:lumMod val="40000"/>
                        <a:lumOff val="60000"/>
                      </a:schemeClr>
                    </a:solidFill>
                  </a:tcPr>
                </a:tc>
                <a:extLst>
                  <a:ext uri="{0D108BD9-81ED-4DB2-BD59-A6C34878D82A}">
                    <a16:rowId xmlns:a16="http://schemas.microsoft.com/office/drawing/2014/main" xmlns="" val="10001"/>
                  </a:ext>
                </a:extLst>
              </a:tr>
              <a:tr h="0">
                <a:tc>
                  <a:txBody>
                    <a:bodyPr/>
                    <a:lstStyle/>
                    <a:p>
                      <a:pPr algn="r" rtl="1">
                        <a:lnSpc>
                          <a:spcPct val="115000"/>
                        </a:lnSpc>
                        <a:spcBef>
                          <a:spcPts val="1200"/>
                        </a:spcBef>
                        <a:spcAft>
                          <a:spcPts val="1200"/>
                        </a:spcAft>
                      </a:pPr>
                      <a:r>
                        <a:rPr lang="ar-SA" sz="1600" dirty="0">
                          <a:solidFill>
                            <a:schemeClr val="tx1"/>
                          </a:solidFill>
                          <a:effectLst/>
                        </a:rPr>
                        <a:t>عضو</a:t>
                      </a:r>
                      <a:endParaRPr lang="fr-FR" sz="1100" dirty="0">
                        <a:solidFill>
                          <a:schemeClr val="tx1"/>
                        </a:solidFill>
                        <a:effectLst/>
                        <a:latin typeface="Calibri"/>
                        <a:ea typeface="Calibri"/>
                        <a:cs typeface="Arial"/>
                      </a:endParaRPr>
                    </a:p>
                  </a:txBody>
                  <a:tcPr marL="60960" marR="60960" marT="30480" marB="30480" anchor="ctr">
                    <a:solidFill>
                      <a:schemeClr val="accent1">
                        <a:lumMod val="20000"/>
                        <a:lumOff val="80000"/>
                      </a:schemeClr>
                    </a:solidFill>
                  </a:tcPr>
                </a:tc>
                <a:tc>
                  <a:txBody>
                    <a:bodyPr/>
                    <a:lstStyle/>
                    <a:p>
                      <a:pPr algn="r" rtl="1">
                        <a:lnSpc>
                          <a:spcPct val="115000"/>
                        </a:lnSpc>
                        <a:spcBef>
                          <a:spcPts val="1200"/>
                        </a:spcBef>
                        <a:spcAft>
                          <a:spcPts val="1200"/>
                        </a:spcAft>
                      </a:pPr>
                      <a:r>
                        <a:rPr lang="ar-SA" sz="1600" dirty="0">
                          <a:effectLst/>
                        </a:rPr>
                        <a:t>عضو</a:t>
                      </a:r>
                      <a:r>
                        <a:rPr lang="fr-FR" sz="1600" dirty="0">
                          <a:effectLst/>
                        </a:rPr>
                        <a:t> </a:t>
                      </a:r>
                      <a:r>
                        <a:rPr lang="ar-TN" sz="1600" u="none" strike="noStrike" dirty="0" smtClean="0">
                          <a:effectLst/>
                        </a:rPr>
                        <a:t>بالمجلس الوطني للإحصاء</a:t>
                      </a:r>
                      <a:endParaRPr lang="fr-FR" sz="1100" dirty="0">
                        <a:effectLst/>
                        <a:latin typeface="Calibri"/>
                        <a:ea typeface="Calibri"/>
                        <a:cs typeface="Arial"/>
                      </a:endParaRPr>
                    </a:p>
                  </a:txBody>
                  <a:tcPr marL="60960" marR="60960" marT="30480" marB="30480" anchor="ctr">
                    <a:solidFill>
                      <a:schemeClr val="accent1">
                        <a:lumMod val="20000"/>
                        <a:lumOff val="80000"/>
                      </a:schemeClr>
                    </a:solidFill>
                  </a:tcPr>
                </a:tc>
                <a:extLst>
                  <a:ext uri="{0D108BD9-81ED-4DB2-BD59-A6C34878D82A}">
                    <a16:rowId xmlns:a16="http://schemas.microsoft.com/office/drawing/2014/main" xmlns="" val="10002"/>
                  </a:ext>
                </a:extLst>
              </a:tr>
              <a:tr h="0">
                <a:tc>
                  <a:txBody>
                    <a:bodyPr/>
                    <a:lstStyle/>
                    <a:p>
                      <a:pPr algn="r" rtl="1">
                        <a:lnSpc>
                          <a:spcPct val="115000"/>
                        </a:lnSpc>
                        <a:spcBef>
                          <a:spcPts val="1200"/>
                        </a:spcBef>
                        <a:spcAft>
                          <a:spcPts val="1200"/>
                        </a:spcAft>
                      </a:pPr>
                      <a:r>
                        <a:rPr lang="ar-SA" sz="1600" dirty="0">
                          <a:solidFill>
                            <a:schemeClr val="tx1"/>
                          </a:solidFill>
                          <a:effectLst/>
                        </a:rPr>
                        <a:t>عضو</a:t>
                      </a:r>
                      <a:endParaRPr lang="fr-FR" sz="1100" dirty="0">
                        <a:solidFill>
                          <a:schemeClr val="tx1"/>
                        </a:solidFill>
                        <a:effectLst/>
                        <a:latin typeface="Calibri"/>
                        <a:ea typeface="Calibri"/>
                        <a:cs typeface="Arial"/>
                      </a:endParaRPr>
                    </a:p>
                  </a:txBody>
                  <a:tcPr marL="60960" marR="60960" marT="30480" marB="30480" anchor="ctr">
                    <a:solidFill>
                      <a:schemeClr val="accent1">
                        <a:lumMod val="20000"/>
                        <a:lumOff val="80000"/>
                      </a:schemeClr>
                    </a:solidFill>
                  </a:tcPr>
                </a:tc>
                <a:tc>
                  <a:txBody>
                    <a:bodyPr/>
                    <a:lstStyle/>
                    <a:p>
                      <a:pPr algn="r" rtl="1">
                        <a:lnSpc>
                          <a:spcPct val="115000"/>
                        </a:lnSpc>
                        <a:spcBef>
                          <a:spcPts val="1200"/>
                        </a:spcBef>
                        <a:spcAft>
                          <a:spcPts val="1200"/>
                        </a:spcAft>
                      </a:pPr>
                      <a:r>
                        <a:rPr lang="ar-SA" sz="1600" dirty="0">
                          <a:effectLst/>
                        </a:rPr>
                        <a:t>أستاذ جامعي مختص في</a:t>
                      </a:r>
                      <a:r>
                        <a:rPr lang="fr-FR" sz="1600" dirty="0">
                          <a:effectLst/>
                        </a:rPr>
                        <a:t> </a:t>
                      </a:r>
                      <a:r>
                        <a:rPr lang="ar-TN" sz="1600" u="none" strike="noStrike" dirty="0" smtClean="0">
                          <a:effectLst/>
                        </a:rPr>
                        <a:t>تكنولوجيا</a:t>
                      </a:r>
                      <a:r>
                        <a:rPr lang="ar-TN" sz="1600" u="none" strike="noStrike" baseline="0" dirty="0" smtClean="0">
                          <a:effectLst/>
                        </a:rPr>
                        <a:t> </a:t>
                      </a:r>
                      <a:r>
                        <a:rPr lang="ar-TN" sz="1600" u="none" strike="noStrike" baseline="0" dirty="0" err="1" smtClean="0">
                          <a:effectLst/>
                        </a:rPr>
                        <a:t>الإتصال</a:t>
                      </a:r>
                      <a:r>
                        <a:rPr lang="ar-TN" sz="1600" u="none" strike="noStrike" baseline="0" dirty="0" smtClean="0">
                          <a:effectLst/>
                        </a:rPr>
                        <a:t> ( </a:t>
                      </a:r>
                      <a:r>
                        <a:rPr lang="ar-SA" sz="1600" dirty="0" smtClean="0">
                          <a:effectLst/>
                        </a:rPr>
                        <a:t>برتبة </a:t>
                      </a:r>
                      <a:r>
                        <a:rPr lang="ar-SA" sz="1600" dirty="0">
                          <a:effectLst/>
                        </a:rPr>
                        <a:t>أستاذ تعليم عالي أو أستاذ </a:t>
                      </a:r>
                      <a:r>
                        <a:rPr lang="ar-SA" sz="1600" dirty="0" smtClean="0">
                          <a:effectLst/>
                        </a:rPr>
                        <a:t>محاضر</a:t>
                      </a:r>
                      <a:r>
                        <a:rPr lang="ar-TN" sz="1600" dirty="0" smtClean="0">
                          <a:effectLst/>
                        </a:rPr>
                        <a:t>)</a:t>
                      </a:r>
                      <a:endParaRPr lang="fr-FR" sz="1100" dirty="0">
                        <a:effectLst/>
                        <a:latin typeface="Calibri"/>
                        <a:ea typeface="Calibri"/>
                        <a:cs typeface="Arial"/>
                      </a:endParaRPr>
                    </a:p>
                  </a:txBody>
                  <a:tcPr marL="60960" marR="60960" marT="30480" marB="30480" anchor="ctr">
                    <a:solidFill>
                      <a:schemeClr val="accent1">
                        <a:lumMod val="20000"/>
                        <a:lumOff val="80000"/>
                      </a:schemeClr>
                    </a:solidFill>
                  </a:tcPr>
                </a:tc>
                <a:extLst>
                  <a:ext uri="{0D108BD9-81ED-4DB2-BD59-A6C34878D82A}">
                    <a16:rowId xmlns:a16="http://schemas.microsoft.com/office/drawing/2014/main" xmlns="" val="10003"/>
                  </a:ext>
                </a:extLst>
              </a:tr>
              <a:tr h="0">
                <a:tc>
                  <a:txBody>
                    <a:bodyPr/>
                    <a:lstStyle/>
                    <a:p>
                      <a:pPr algn="r" rtl="1">
                        <a:lnSpc>
                          <a:spcPct val="115000"/>
                        </a:lnSpc>
                        <a:spcBef>
                          <a:spcPts val="1200"/>
                        </a:spcBef>
                        <a:spcAft>
                          <a:spcPts val="1200"/>
                        </a:spcAft>
                      </a:pPr>
                      <a:r>
                        <a:rPr lang="ar-SA" sz="1600" dirty="0">
                          <a:solidFill>
                            <a:schemeClr val="tx1"/>
                          </a:solidFill>
                          <a:effectLst/>
                        </a:rPr>
                        <a:t>عضو</a:t>
                      </a:r>
                      <a:endParaRPr lang="fr-FR" sz="1100" dirty="0">
                        <a:solidFill>
                          <a:schemeClr val="tx1"/>
                        </a:solidFill>
                        <a:effectLst/>
                        <a:latin typeface="Calibri"/>
                        <a:ea typeface="Calibri"/>
                        <a:cs typeface="Arial"/>
                      </a:endParaRPr>
                    </a:p>
                  </a:txBody>
                  <a:tcPr marL="60960" marR="60960" marT="30480" marB="30480" anchor="ctr">
                    <a:solidFill>
                      <a:schemeClr val="accent1">
                        <a:lumMod val="20000"/>
                        <a:lumOff val="80000"/>
                      </a:schemeClr>
                    </a:solidFill>
                  </a:tcPr>
                </a:tc>
                <a:tc>
                  <a:txBody>
                    <a:bodyPr/>
                    <a:lstStyle/>
                    <a:p>
                      <a:pPr algn="r" rtl="1">
                        <a:lnSpc>
                          <a:spcPct val="115000"/>
                        </a:lnSpc>
                        <a:spcBef>
                          <a:spcPts val="1200"/>
                        </a:spcBef>
                        <a:spcAft>
                          <a:spcPts val="1200"/>
                        </a:spcAft>
                      </a:pPr>
                      <a:r>
                        <a:rPr lang="ar-SA" sz="1600" dirty="0">
                          <a:effectLst/>
                        </a:rPr>
                        <a:t>مختص في الوثائق الإدارية والأرشيف</a:t>
                      </a:r>
                      <a:endParaRPr lang="fr-FR" sz="1100" dirty="0">
                        <a:effectLst/>
                        <a:latin typeface="Calibri"/>
                        <a:ea typeface="Calibri"/>
                        <a:cs typeface="Arial"/>
                      </a:endParaRPr>
                    </a:p>
                  </a:txBody>
                  <a:tcPr marL="60960" marR="60960" marT="30480" marB="30480" anchor="ctr">
                    <a:solidFill>
                      <a:schemeClr val="accent1">
                        <a:lumMod val="20000"/>
                        <a:lumOff val="80000"/>
                      </a:schemeClr>
                    </a:solidFill>
                  </a:tcPr>
                </a:tc>
                <a:extLst>
                  <a:ext uri="{0D108BD9-81ED-4DB2-BD59-A6C34878D82A}">
                    <a16:rowId xmlns:a16="http://schemas.microsoft.com/office/drawing/2014/main" xmlns="" val="10004"/>
                  </a:ext>
                </a:extLst>
              </a:tr>
              <a:tr h="0">
                <a:tc>
                  <a:txBody>
                    <a:bodyPr/>
                    <a:lstStyle/>
                    <a:p>
                      <a:pPr algn="r" rtl="1">
                        <a:lnSpc>
                          <a:spcPct val="115000"/>
                        </a:lnSpc>
                        <a:spcBef>
                          <a:spcPts val="1200"/>
                        </a:spcBef>
                        <a:spcAft>
                          <a:spcPts val="1200"/>
                        </a:spcAft>
                      </a:pPr>
                      <a:r>
                        <a:rPr lang="ar-SA" sz="1600" dirty="0">
                          <a:solidFill>
                            <a:schemeClr val="tx1"/>
                          </a:solidFill>
                          <a:effectLst/>
                        </a:rPr>
                        <a:t>عضو</a:t>
                      </a:r>
                      <a:endParaRPr lang="fr-FR" sz="1100" dirty="0">
                        <a:solidFill>
                          <a:schemeClr val="tx1"/>
                        </a:solidFill>
                        <a:effectLst/>
                        <a:latin typeface="Calibri"/>
                        <a:ea typeface="Calibri"/>
                        <a:cs typeface="Arial"/>
                      </a:endParaRPr>
                    </a:p>
                  </a:txBody>
                  <a:tcPr marL="60960" marR="60960" marT="30480" marB="30480" anchor="ctr">
                    <a:solidFill>
                      <a:schemeClr val="accent1">
                        <a:lumMod val="20000"/>
                        <a:lumOff val="80000"/>
                      </a:schemeClr>
                    </a:solidFill>
                  </a:tcPr>
                </a:tc>
                <a:tc>
                  <a:txBody>
                    <a:bodyPr/>
                    <a:lstStyle/>
                    <a:p>
                      <a:pPr algn="r" rtl="1">
                        <a:lnSpc>
                          <a:spcPct val="115000"/>
                        </a:lnSpc>
                        <a:spcBef>
                          <a:spcPts val="1200"/>
                        </a:spcBef>
                        <a:spcAft>
                          <a:spcPts val="1200"/>
                        </a:spcAft>
                      </a:pPr>
                      <a:r>
                        <a:rPr lang="ar-SA" sz="1600" dirty="0">
                          <a:effectLst/>
                        </a:rPr>
                        <a:t>محامي</a:t>
                      </a:r>
                      <a:endParaRPr lang="fr-FR" sz="1100" dirty="0">
                        <a:effectLst/>
                        <a:latin typeface="Calibri"/>
                        <a:ea typeface="Calibri"/>
                        <a:cs typeface="Arial"/>
                      </a:endParaRPr>
                    </a:p>
                  </a:txBody>
                  <a:tcPr marL="60960" marR="60960" marT="30480" marB="30480" anchor="ctr">
                    <a:solidFill>
                      <a:schemeClr val="accent1">
                        <a:lumMod val="20000"/>
                        <a:lumOff val="80000"/>
                      </a:schemeClr>
                    </a:solidFill>
                  </a:tcPr>
                </a:tc>
                <a:extLst>
                  <a:ext uri="{0D108BD9-81ED-4DB2-BD59-A6C34878D82A}">
                    <a16:rowId xmlns:a16="http://schemas.microsoft.com/office/drawing/2014/main" xmlns="" val="10005"/>
                  </a:ext>
                </a:extLst>
              </a:tr>
              <a:tr h="0">
                <a:tc>
                  <a:txBody>
                    <a:bodyPr/>
                    <a:lstStyle/>
                    <a:p>
                      <a:pPr algn="r" rtl="1">
                        <a:lnSpc>
                          <a:spcPct val="115000"/>
                        </a:lnSpc>
                        <a:spcBef>
                          <a:spcPts val="1200"/>
                        </a:spcBef>
                        <a:spcAft>
                          <a:spcPts val="1200"/>
                        </a:spcAft>
                      </a:pPr>
                      <a:r>
                        <a:rPr lang="ar-SA" sz="1600" dirty="0">
                          <a:solidFill>
                            <a:schemeClr val="tx1"/>
                          </a:solidFill>
                          <a:effectLst/>
                        </a:rPr>
                        <a:t>عضو</a:t>
                      </a:r>
                      <a:endParaRPr lang="fr-FR" sz="1100" dirty="0">
                        <a:solidFill>
                          <a:schemeClr val="tx1"/>
                        </a:solidFill>
                        <a:effectLst/>
                        <a:latin typeface="Calibri"/>
                        <a:ea typeface="Calibri"/>
                        <a:cs typeface="Arial"/>
                      </a:endParaRPr>
                    </a:p>
                  </a:txBody>
                  <a:tcPr marL="60960" marR="60960" marT="30480" marB="30480" anchor="ctr">
                    <a:solidFill>
                      <a:schemeClr val="accent1">
                        <a:lumMod val="20000"/>
                        <a:lumOff val="80000"/>
                      </a:schemeClr>
                    </a:solidFill>
                  </a:tcPr>
                </a:tc>
                <a:tc>
                  <a:txBody>
                    <a:bodyPr/>
                    <a:lstStyle/>
                    <a:p>
                      <a:pPr algn="r" rtl="1">
                        <a:lnSpc>
                          <a:spcPct val="115000"/>
                        </a:lnSpc>
                        <a:spcBef>
                          <a:spcPts val="1200"/>
                        </a:spcBef>
                        <a:spcAft>
                          <a:spcPts val="1200"/>
                        </a:spcAft>
                      </a:pPr>
                      <a:r>
                        <a:rPr lang="ar-SA" sz="1600" dirty="0">
                          <a:effectLst/>
                        </a:rPr>
                        <a:t>صحفي</a:t>
                      </a:r>
                      <a:endParaRPr lang="fr-FR" sz="1100" dirty="0">
                        <a:effectLst/>
                        <a:latin typeface="Calibri"/>
                        <a:ea typeface="Calibri"/>
                        <a:cs typeface="Arial"/>
                      </a:endParaRPr>
                    </a:p>
                  </a:txBody>
                  <a:tcPr marL="60960" marR="60960" marT="30480" marB="30480" anchor="ctr">
                    <a:solidFill>
                      <a:schemeClr val="accent1">
                        <a:lumMod val="20000"/>
                        <a:lumOff val="80000"/>
                      </a:schemeClr>
                    </a:solidFill>
                  </a:tcPr>
                </a:tc>
                <a:extLst>
                  <a:ext uri="{0D108BD9-81ED-4DB2-BD59-A6C34878D82A}">
                    <a16:rowId xmlns:a16="http://schemas.microsoft.com/office/drawing/2014/main" xmlns="" val="10006"/>
                  </a:ext>
                </a:extLst>
              </a:tr>
              <a:tr h="0">
                <a:tc>
                  <a:txBody>
                    <a:bodyPr/>
                    <a:lstStyle/>
                    <a:p>
                      <a:pPr algn="r" rtl="1">
                        <a:lnSpc>
                          <a:spcPct val="115000"/>
                        </a:lnSpc>
                        <a:spcBef>
                          <a:spcPts val="1200"/>
                        </a:spcBef>
                        <a:spcAft>
                          <a:spcPts val="1200"/>
                        </a:spcAft>
                      </a:pPr>
                      <a:r>
                        <a:rPr lang="ar-SA" sz="1600" dirty="0">
                          <a:solidFill>
                            <a:schemeClr val="tx1"/>
                          </a:solidFill>
                          <a:effectLst/>
                        </a:rPr>
                        <a:t>عضو</a:t>
                      </a:r>
                      <a:endParaRPr lang="fr-FR" sz="1100" dirty="0">
                        <a:solidFill>
                          <a:schemeClr val="tx1"/>
                        </a:solidFill>
                        <a:effectLst/>
                        <a:latin typeface="Calibri"/>
                        <a:ea typeface="Calibri"/>
                        <a:cs typeface="Arial"/>
                      </a:endParaRPr>
                    </a:p>
                  </a:txBody>
                  <a:tcPr marL="60960" marR="60960" marT="30480" marB="30480" anchor="ctr">
                    <a:solidFill>
                      <a:schemeClr val="accent1">
                        <a:lumMod val="20000"/>
                        <a:lumOff val="80000"/>
                      </a:schemeClr>
                    </a:solidFill>
                  </a:tcPr>
                </a:tc>
                <a:tc>
                  <a:txBody>
                    <a:bodyPr/>
                    <a:lstStyle/>
                    <a:p>
                      <a:pPr algn="r" rtl="1">
                        <a:lnSpc>
                          <a:spcPct val="115000"/>
                        </a:lnSpc>
                        <a:spcBef>
                          <a:spcPts val="1200"/>
                        </a:spcBef>
                        <a:spcAft>
                          <a:spcPts val="1200"/>
                        </a:spcAft>
                      </a:pPr>
                      <a:r>
                        <a:rPr lang="ar-SA" sz="1600" dirty="0">
                          <a:effectLst/>
                        </a:rPr>
                        <a:t>ممثل عن</a:t>
                      </a:r>
                      <a:r>
                        <a:rPr lang="fr-FR" sz="1600" dirty="0">
                          <a:effectLst/>
                        </a:rPr>
                        <a:t> </a:t>
                      </a:r>
                      <a:r>
                        <a:rPr lang="ar-TN" sz="1600" u="none" strike="noStrike" dirty="0" smtClean="0">
                          <a:effectLst/>
                        </a:rPr>
                        <a:t>الهيئة الوطنية لحماية المعطيات الشخصية</a:t>
                      </a:r>
                      <a:endParaRPr lang="fr-FR" sz="1100" dirty="0">
                        <a:effectLst/>
                        <a:latin typeface="Calibri"/>
                        <a:ea typeface="Calibri"/>
                        <a:cs typeface="Arial"/>
                      </a:endParaRPr>
                    </a:p>
                  </a:txBody>
                  <a:tcPr marL="60960" marR="60960" marT="30480" marB="30480" anchor="ctr">
                    <a:solidFill>
                      <a:schemeClr val="accent1">
                        <a:lumMod val="20000"/>
                        <a:lumOff val="80000"/>
                      </a:schemeClr>
                    </a:solidFill>
                  </a:tcPr>
                </a:tc>
                <a:extLst>
                  <a:ext uri="{0D108BD9-81ED-4DB2-BD59-A6C34878D82A}">
                    <a16:rowId xmlns:a16="http://schemas.microsoft.com/office/drawing/2014/main" xmlns="" val="10007"/>
                  </a:ext>
                </a:extLst>
              </a:tr>
              <a:tr h="0">
                <a:tc>
                  <a:txBody>
                    <a:bodyPr/>
                    <a:lstStyle/>
                    <a:p>
                      <a:pPr algn="r" rtl="1">
                        <a:lnSpc>
                          <a:spcPct val="115000"/>
                        </a:lnSpc>
                        <a:spcBef>
                          <a:spcPts val="1200"/>
                        </a:spcBef>
                        <a:spcAft>
                          <a:spcPts val="1200"/>
                        </a:spcAft>
                      </a:pPr>
                      <a:r>
                        <a:rPr lang="ar-SA" sz="1600" dirty="0">
                          <a:solidFill>
                            <a:schemeClr val="tx1"/>
                          </a:solidFill>
                          <a:effectLst/>
                        </a:rPr>
                        <a:t>عضو</a:t>
                      </a:r>
                      <a:endParaRPr lang="fr-FR" sz="1100" dirty="0">
                        <a:solidFill>
                          <a:schemeClr val="tx1"/>
                        </a:solidFill>
                        <a:effectLst/>
                        <a:latin typeface="Calibri"/>
                        <a:ea typeface="Calibri"/>
                        <a:cs typeface="Arial"/>
                      </a:endParaRPr>
                    </a:p>
                  </a:txBody>
                  <a:tcPr marL="60960" marR="60960" marT="30480" marB="30480" anchor="ctr">
                    <a:solidFill>
                      <a:schemeClr val="accent1">
                        <a:lumMod val="20000"/>
                        <a:lumOff val="80000"/>
                      </a:schemeClr>
                    </a:solidFill>
                  </a:tcPr>
                </a:tc>
                <a:tc>
                  <a:txBody>
                    <a:bodyPr/>
                    <a:lstStyle/>
                    <a:p>
                      <a:pPr algn="r" rtl="1">
                        <a:lnSpc>
                          <a:spcPct val="115000"/>
                        </a:lnSpc>
                        <a:spcBef>
                          <a:spcPts val="1200"/>
                        </a:spcBef>
                        <a:spcAft>
                          <a:spcPts val="1200"/>
                        </a:spcAft>
                      </a:pPr>
                      <a:r>
                        <a:rPr lang="ar-SA" sz="1600" dirty="0">
                          <a:effectLst/>
                        </a:rPr>
                        <a:t>ممثل عن الجمعيات الناشطة في المجالات ذات العلاقة بحق النفاذ إلى المعلومة</a:t>
                      </a:r>
                      <a:endParaRPr lang="fr-FR" sz="1100" dirty="0">
                        <a:effectLst/>
                        <a:latin typeface="Calibri"/>
                        <a:ea typeface="Calibri"/>
                        <a:cs typeface="Arial"/>
                      </a:endParaRPr>
                    </a:p>
                  </a:txBody>
                  <a:tcPr marL="60960" marR="60960" marT="30480" marB="30480" anchor="ctr">
                    <a:solidFill>
                      <a:schemeClr val="accent1">
                        <a:lumMod val="20000"/>
                        <a:lumOff val="80000"/>
                      </a:schemeClr>
                    </a:solidFill>
                  </a:tcPr>
                </a:tc>
                <a:extLst>
                  <a:ext uri="{0D108BD9-81ED-4DB2-BD59-A6C34878D82A}">
                    <a16:rowId xmlns:a16="http://schemas.microsoft.com/office/drawing/2014/main" xmlns="" val="10008"/>
                  </a:ext>
                </a:extLst>
              </a:tr>
            </a:tbl>
          </a:graphicData>
        </a:graphic>
      </p:graphicFrame>
      <p:sp>
        <p:nvSpPr>
          <p:cNvPr id="5" name="Titre 1"/>
          <p:cNvSpPr txBox="1">
            <a:spLocks/>
          </p:cNvSpPr>
          <p:nvPr/>
        </p:nvSpPr>
        <p:spPr>
          <a:xfrm>
            <a:off x="-15135" y="138001"/>
            <a:ext cx="7858180" cy="698711"/>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rtl="1"/>
            <a:r>
              <a:rPr lang="ar-SA" sz="3200" b="1" dirty="0" smtClean="0">
                <a:solidFill>
                  <a:srgbClr val="00B050"/>
                </a:solidFill>
                <a:latin typeface="+mn-lt"/>
                <a:ea typeface="+mn-ea"/>
                <a:cs typeface="+mn-cs"/>
              </a:rPr>
              <a:t>هيئة النفاذ إلى المعلومة</a:t>
            </a:r>
            <a:r>
              <a:rPr lang="ar-TN" sz="3200" b="1" dirty="0" smtClean="0">
                <a:solidFill>
                  <a:srgbClr val="00B050"/>
                </a:solidFill>
                <a:latin typeface="+mn-lt"/>
                <a:ea typeface="+mn-ea"/>
                <a:cs typeface="+mn-cs"/>
              </a:rPr>
              <a:t> (التركيبة)</a:t>
            </a:r>
            <a:endParaRPr lang="fr-FR" sz="3200" b="1" dirty="0">
              <a:solidFill>
                <a:srgbClr val="00B050"/>
              </a:solidFill>
              <a:latin typeface="+mn-lt"/>
              <a:ea typeface="+mn-ea"/>
              <a:cs typeface="+mn-cs"/>
            </a:endParaRPr>
          </a:p>
        </p:txBody>
      </p:sp>
      <p:sp>
        <p:nvSpPr>
          <p:cNvPr id="6" name="Rectangle 5"/>
          <p:cNvSpPr/>
          <p:nvPr/>
        </p:nvSpPr>
        <p:spPr>
          <a:xfrm>
            <a:off x="539552" y="836712"/>
            <a:ext cx="7848872" cy="1200329"/>
          </a:xfrm>
          <a:prstGeom prst="rect">
            <a:avLst/>
          </a:prstGeom>
        </p:spPr>
        <p:txBody>
          <a:bodyPr wrap="square">
            <a:spAutoFit/>
          </a:bodyPr>
          <a:lstStyle/>
          <a:p>
            <a:pPr algn="r" rtl="1"/>
            <a:r>
              <a:rPr lang="ar-SA" dirty="0"/>
              <a:t>تتركّب الهيئة من مجلس </a:t>
            </a:r>
            <a:r>
              <a:rPr lang="ar-TN" dirty="0" smtClean="0"/>
              <a:t>(</a:t>
            </a:r>
            <a:r>
              <a:rPr lang="ar-SA" dirty="0" smtClean="0"/>
              <a:t>يضم تسعة أعضاء</a:t>
            </a:r>
            <a:r>
              <a:rPr lang="ar-TN" dirty="0"/>
              <a:t>)</a:t>
            </a:r>
            <a:r>
              <a:rPr lang="ar-TN" dirty="0" smtClean="0"/>
              <a:t> وكتابة قارة</a:t>
            </a:r>
            <a:r>
              <a:rPr lang="fr-FR" dirty="0" smtClean="0"/>
              <a:t>.</a:t>
            </a:r>
            <a:endParaRPr lang="ar-TN" dirty="0" smtClean="0"/>
          </a:p>
          <a:p>
            <a:pPr algn="r" rtl="1"/>
            <a:r>
              <a:rPr lang="ar-SA" dirty="0" smtClean="0"/>
              <a:t> </a:t>
            </a:r>
            <a:endParaRPr lang="ar-TN" dirty="0" smtClean="0"/>
          </a:p>
          <a:p>
            <a:pPr algn="r" rtl="1"/>
            <a:r>
              <a:rPr lang="ar-SA" dirty="0" smtClean="0"/>
              <a:t>يتم </a:t>
            </a:r>
            <a:r>
              <a:rPr lang="ar-SA" dirty="0"/>
              <a:t>انتخاب أعضاء </a:t>
            </a:r>
            <a:r>
              <a:rPr lang="ar-TN" dirty="0" smtClean="0"/>
              <a:t>مجلس </a:t>
            </a:r>
            <a:r>
              <a:rPr lang="ar-SA" dirty="0" smtClean="0"/>
              <a:t>الهيئة </a:t>
            </a:r>
            <a:r>
              <a:rPr lang="ar-SA" dirty="0"/>
              <a:t>بالتصويت السري من قبل مجلس نواب الشعب قبل أن يتم تعيينهم بمقتضى أمر حكومي لمدة ست (6) سنوات غير قابلة للتجديد على أن تجدّد التركيبة بالنصف كل ثلاث سنوات</a:t>
            </a:r>
            <a:endParaRPr lang="fr-FR" dirty="0"/>
          </a:p>
        </p:txBody>
      </p:sp>
    </p:spTree>
    <p:extLst>
      <p:ext uri="{BB962C8B-B14F-4D97-AF65-F5344CB8AC3E}">
        <p14:creationId xmlns:p14="http://schemas.microsoft.com/office/powerpoint/2010/main" val="29155272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5135" y="138001"/>
            <a:ext cx="7858180" cy="698711"/>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rtl="1"/>
            <a:r>
              <a:rPr lang="ar-SA" sz="3200" b="1" dirty="0" smtClean="0">
                <a:solidFill>
                  <a:srgbClr val="00B050"/>
                </a:solidFill>
                <a:latin typeface="+mn-lt"/>
                <a:ea typeface="+mn-ea"/>
                <a:cs typeface="+mn-cs"/>
              </a:rPr>
              <a:t>هيئة النفاذ إلى المعلومة</a:t>
            </a:r>
            <a:r>
              <a:rPr lang="ar-TN" sz="3200" b="1" dirty="0" smtClean="0">
                <a:solidFill>
                  <a:srgbClr val="00B050"/>
                </a:solidFill>
                <a:latin typeface="+mn-lt"/>
                <a:ea typeface="+mn-ea"/>
                <a:cs typeface="+mn-cs"/>
              </a:rPr>
              <a:t> (المهام)</a:t>
            </a:r>
            <a:endParaRPr lang="fr-FR" sz="3200" b="1" dirty="0">
              <a:solidFill>
                <a:srgbClr val="00B050"/>
              </a:solidFill>
              <a:latin typeface="+mn-lt"/>
              <a:ea typeface="+mn-ea"/>
              <a:cs typeface="+mn-cs"/>
            </a:endParaRPr>
          </a:p>
        </p:txBody>
      </p:sp>
      <p:graphicFrame>
        <p:nvGraphicFramePr>
          <p:cNvPr id="5" name="Diagramme 4"/>
          <p:cNvGraphicFramePr/>
          <p:nvPr>
            <p:extLst>
              <p:ext uri="{D42A27DB-BD31-4B8C-83A1-F6EECF244321}">
                <p14:modId xmlns:p14="http://schemas.microsoft.com/office/powerpoint/2010/main" val="2149413888"/>
              </p:ext>
            </p:extLst>
          </p:nvPr>
        </p:nvGraphicFramePr>
        <p:xfrm>
          <a:off x="0" y="980728"/>
          <a:ext cx="628836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4572000" y="1608614"/>
            <a:ext cx="1512168" cy="1569660"/>
          </a:xfrm>
          <a:prstGeom prst="rect">
            <a:avLst/>
          </a:prstGeom>
          <a:noFill/>
        </p:spPr>
        <p:txBody>
          <a:bodyPr wrap="square" rtlCol="0">
            <a:spAutoFit/>
          </a:bodyPr>
          <a:lstStyle/>
          <a:p>
            <a:pPr algn="r"/>
            <a:r>
              <a:rPr lang="ar-TN" b="1" dirty="0"/>
              <a:t>البت في الدعاوى المرفوعة </a:t>
            </a:r>
            <a:r>
              <a:rPr lang="ar-TN" b="1" dirty="0" smtClean="0"/>
              <a:t>لديها</a:t>
            </a:r>
          </a:p>
          <a:p>
            <a:pPr algn="r"/>
            <a:r>
              <a:rPr lang="ar-TN" sz="1200" b="1" dirty="0" smtClean="0"/>
              <a:t>قراراتها </a:t>
            </a:r>
            <a:r>
              <a:rPr lang="ar-TN" sz="1200" b="1" dirty="0"/>
              <a:t>لها صبغة قضائية  </a:t>
            </a:r>
            <a:r>
              <a:rPr lang="ar-TN" sz="1200" b="1" dirty="0" smtClean="0"/>
              <a:t>وملزمة </a:t>
            </a:r>
            <a:r>
              <a:rPr lang="ar-TN" sz="1200" b="1" dirty="0"/>
              <a:t>للهياكل العمومية وتكون قابلة للطعن بالاستئناف أمام المحكمة </a:t>
            </a:r>
            <a:r>
              <a:rPr lang="ar-TN" sz="1200" b="1" dirty="0" smtClean="0"/>
              <a:t>الإدارية</a:t>
            </a:r>
            <a:endParaRPr lang="fr-FR" sz="1200" dirty="0"/>
          </a:p>
        </p:txBody>
      </p:sp>
      <p:sp>
        <p:nvSpPr>
          <p:cNvPr id="8" name="ZoneTexte 7"/>
          <p:cNvSpPr txBox="1"/>
          <p:nvPr/>
        </p:nvSpPr>
        <p:spPr>
          <a:xfrm>
            <a:off x="2195736" y="1626388"/>
            <a:ext cx="1450133" cy="1200329"/>
          </a:xfrm>
          <a:prstGeom prst="rect">
            <a:avLst/>
          </a:prstGeom>
          <a:noFill/>
        </p:spPr>
        <p:txBody>
          <a:bodyPr wrap="square" rtlCol="0">
            <a:spAutoFit/>
          </a:bodyPr>
          <a:lstStyle/>
          <a:p>
            <a:pPr algn="r"/>
            <a:r>
              <a:rPr lang="ar-TN" b="1" dirty="0" smtClean="0"/>
              <a:t>إبداء الرأي </a:t>
            </a:r>
            <a:r>
              <a:rPr lang="ar-TN" b="1" dirty="0"/>
              <a:t>وجوبا </a:t>
            </a:r>
            <a:r>
              <a:rPr lang="ar-TN" sz="1200" b="1" dirty="0"/>
              <a:t>في مشاريع القوانين والنصوص الترتيبية ذات العلاقة بمجال النفاذ إلى المعلومة</a:t>
            </a:r>
            <a:endParaRPr lang="fr-FR" sz="1200" b="1" dirty="0"/>
          </a:p>
        </p:txBody>
      </p:sp>
      <p:sp>
        <p:nvSpPr>
          <p:cNvPr id="9" name="ZoneTexte 8"/>
          <p:cNvSpPr txBox="1"/>
          <p:nvPr/>
        </p:nvSpPr>
        <p:spPr>
          <a:xfrm>
            <a:off x="4427984" y="3790769"/>
            <a:ext cx="1512168" cy="1200329"/>
          </a:xfrm>
          <a:prstGeom prst="rect">
            <a:avLst/>
          </a:prstGeom>
          <a:noFill/>
        </p:spPr>
        <p:txBody>
          <a:bodyPr wrap="square" rtlCol="0">
            <a:spAutoFit/>
          </a:bodyPr>
          <a:lstStyle/>
          <a:p>
            <a:pPr algn="r" rtl="1"/>
            <a:r>
              <a:rPr lang="ar-TN" b="1" dirty="0">
                <a:solidFill>
                  <a:srgbClr val="0070C0"/>
                </a:solidFill>
                <a:latin typeface="Arial" pitchFamily="34" charset="0"/>
                <a:cs typeface="Arial" pitchFamily="34" charset="0"/>
              </a:rPr>
              <a:t> </a:t>
            </a:r>
            <a:r>
              <a:rPr lang="ar-TN" b="1" dirty="0"/>
              <a:t>القيام بتقييم دوري</a:t>
            </a:r>
            <a:r>
              <a:rPr lang="ar-TN" sz="1200" b="1" dirty="0"/>
              <a:t> حول مدى تكريس حقّ النفاذ إلى المعلومة من طرف الهياكل الخاضعة لأحكام هذا القانون</a:t>
            </a:r>
            <a:endParaRPr lang="fr-FR" sz="1200" b="1" dirty="0"/>
          </a:p>
        </p:txBody>
      </p:sp>
      <p:sp>
        <p:nvSpPr>
          <p:cNvPr id="10" name="ZoneTexte 9"/>
          <p:cNvSpPr txBox="1"/>
          <p:nvPr/>
        </p:nvSpPr>
        <p:spPr>
          <a:xfrm>
            <a:off x="2177371" y="3735019"/>
            <a:ext cx="1378125" cy="1384995"/>
          </a:xfrm>
          <a:prstGeom prst="rect">
            <a:avLst/>
          </a:prstGeom>
          <a:noFill/>
        </p:spPr>
        <p:txBody>
          <a:bodyPr wrap="square" rtlCol="0">
            <a:spAutoFit/>
          </a:bodyPr>
          <a:lstStyle/>
          <a:p>
            <a:pPr algn="r"/>
            <a:r>
              <a:rPr lang="ar-TN" b="1" dirty="0"/>
              <a:t>نشر ثقافة النفاذ إلى المعلومة </a:t>
            </a:r>
            <a:r>
              <a:rPr lang="ar-TN" sz="1200" b="1" dirty="0"/>
              <a:t>بالتنسيق مع الهياكل الخاضعة لأحكام هذا القانون والمجتمع المدني</a:t>
            </a:r>
            <a:endParaRPr lang="fr-FR" sz="1200" b="1" dirty="0"/>
          </a:p>
        </p:txBody>
      </p:sp>
    </p:spTree>
    <p:extLst>
      <p:ext uri="{BB962C8B-B14F-4D97-AF65-F5344CB8AC3E}">
        <p14:creationId xmlns:p14="http://schemas.microsoft.com/office/powerpoint/2010/main" val="17335649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4429132"/>
            <a:ext cx="7929618" cy="2215991"/>
          </a:xfrm>
          <a:prstGeom prst="rect">
            <a:avLst/>
          </a:prstGeom>
        </p:spPr>
        <p:txBody>
          <a:bodyPr wrap="square">
            <a:spAutoFit/>
          </a:bodyPr>
          <a:lstStyle/>
          <a:p>
            <a:pPr algn="just" rtl="1"/>
            <a:r>
              <a:rPr lang="ar-SA" dirty="0" smtClean="0"/>
              <a:t/>
            </a:r>
            <a:br>
              <a:rPr lang="ar-SA" dirty="0" smtClean="0"/>
            </a:br>
            <a:r>
              <a:rPr lang="ar-SA" sz="2400" dirty="0" smtClean="0"/>
              <a:t>قرار هيئة النفاذ إلى المعلومة لصالح صاحب الدعوى منظمة "أنا يقظ" والزام وزير التكوين المهني والتشغيل بتمكينها من نسخ ورقية من التقارير السنوية للتفقدية العامة للسنوات الممتدة من سنة 2011 الى سنة 2017 مع حجب المعطيات الشخصية الواردة في هذا التقرير والمتمثلة في الاسماء والالقاب وتواريخ الولادة وأرقام بطاقة التعريف والمعرف الوحيد.</a:t>
            </a:r>
            <a:endParaRPr lang="ar-SA" sz="2400" dirty="0"/>
          </a:p>
        </p:txBody>
      </p:sp>
      <p:sp>
        <p:nvSpPr>
          <p:cNvPr id="5" name="ZoneTexte 4"/>
          <p:cNvSpPr txBox="1"/>
          <p:nvPr/>
        </p:nvSpPr>
        <p:spPr>
          <a:xfrm>
            <a:off x="2285984" y="214290"/>
            <a:ext cx="5857916" cy="584775"/>
          </a:xfrm>
          <a:prstGeom prst="rect">
            <a:avLst/>
          </a:prstGeom>
          <a:noFill/>
        </p:spPr>
        <p:txBody>
          <a:bodyPr wrap="square" rtlCol="0">
            <a:spAutoFit/>
          </a:bodyPr>
          <a:lstStyle/>
          <a:p>
            <a:pPr algn="r" rtl="1"/>
            <a:r>
              <a:rPr lang="ar-SA" sz="3200" b="1" cap="small" dirty="0" smtClean="0">
                <a:solidFill>
                  <a:srgbClr val="00B050"/>
                </a:solidFill>
                <a:latin typeface="+mj-lt"/>
                <a:ea typeface="+mj-ea"/>
                <a:cs typeface="+mj-cs"/>
              </a:rPr>
              <a:t>نماذج من قرارات هيئة النفاذ إلى المعلومة</a:t>
            </a:r>
          </a:p>
        </p:txBody>
      </p:sp>
      <p:pic>
        <p:nvPicPr>
          <p:cNvPr id="1026" name="Picture 2"/>
          <p:cNvPicPr>
            <a:picLocks noChangeAspect="1" noChangeArrowheads="1"/>
          </p:cNvPicPr>
          <p:nvPr/>
        </p:nvPicPr>
        <p:blipFill>
          <a:blip r:embed="rId2"/>
          <a:srcRect/>
          <a:stretch>
            <a:fillRect/>
          </a:stretch>
        </p:blipFill>
        <p:spPr bwMode="auto">
          <a:xfrm>
            <a:off x="2071670" y="857232"/>
            <a:ext cx="5038727" cy="3543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285984" y="214290"/>
            <a:ext cx="5857916" cy="584775"/>
          </a:xfrm>
          <a:prstGeom prst="rect">
            <a:avLst/>
          </a:prstGeom>
          <a:noFill/>
        </p:spPr>
        <p:txBody>
          <a:bodyPr wrap="square" rtlCol="0">
            <a:spAutoFit/>
          </a:bodyPr>
          <a:lstStyle/>
          <a:p>
            <a:pPr algn="r" rtl="1"/>
            <a:r>
              <a:rPr lang="ar-SA" sz="3200" b="1" cap="small" dirty="0" smtClean="0">
                <a:solidFill>
                  <a:srgbClr val="00B050"/>
                </a:solidFill>
                <a:latin typeface="+mj-lt"/>
                <a:ea typeface="+mj-ea"/>
                <a:cs typeface="+mj-cs"/>
              </a:rPr>
              <a:t>نماذج من قرارات هيئة النفاذ إلى المعلومة</a:t>
            </a:r>
          </a:p>
        </p:txBody>
      </p:sp>
      <p:pic>
        <p:nvPicPr>
          <p:cNvPr id="2051" name="Picture 3"/>
          <p:cNvPicPr>
            <a:picLocks noChangeAspect="1" noChangeArrowheads="1"/>
          </p:cNvPicPr>
          <p:nvPr/>
        </p:nvPicPr>
        <p:blipFill>
          <a:blip r:embed="rId2"/>
          <a:srcRect/>
          <a:stretch>
            <a:fillRect/>
          </a:stretch>
        </p:blipFill>
        <p:spPr bwMode="auto">
          <a:xfrm>
            <a:off x="1357290" y="3857628"/>
            <a:ext cx="6357982" cy="3000372"/>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1357290" y="857233"/>
            <a:ext cx="6357982" cy="29289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836712"/>
            <a:ext cx="8229600" cy="5289451"/>
          </a:xfrm>
        </p:spPr>
        <p:txBody>
          <a:bodyPr>
            <a:normAutofit lnSpcReduction="10000"/>
          </a:bodyPr>
          <a:lstStyle/>
          <a:p>
            <a:pPr algn="just" rtl="1">
              <a:buNone/>
            </a:pPr>
            <a:endParaRPr lang="fr-FR" dirty="0" smtClean="0"/>
          </a:p>
          <a:p>
            <a:pPr algn="just" rtl="1"/>
            <a:r>
              <a:rPr lang="ar-TN" dirty="0" smtClean="0"/>
              <a:t>أ/ مبدئيا لكل شخص الحق في النفاذ إلى الوثائق الإدارية </a:t>
            </a:r>
            <a:r>
              <a:rPr lang="ar-TN" b="1" dirty="0" smtClean="0"/>
              <a:t>بصفة مجانية</a:t>
            </a:r>
            <a:r>
              <a:rPr lang="ar-TN" dirty="0" smtClean="0"/>
              <a:t>. </a:t>
            </a:r>
            <a:endParaRPr lang="fr-FR" dirty="0" smtClean="0"/>
          </a:p>
          <a:p>
            <a:pPr algn="just" rtl="1"/>
            <a:r>
              <a:rPr lang="ar-TN" dirty="0" smtClean="0"/>
              <a:t>ب/ إذا كان توفير الوثائق المطلوبة يقتضي جملة من المصاريف، يتم إعلام صاحب المطلب مسبقا بضرورة دفع مقابل، على أن لا يتجاوز ذلك </a:t>
            </a:r>
            <a:r>
              <a:rPr lang="ar-TN" dirty="0" smtClean="0">
                <a:solidFill>
                  <a:srgbClr val="FF0000"/>
                </a:solidFill>
              </a:rPr>
              <a:t>المصاريف الحقيقية </a:t>
            </a:r>
            <a:r>
              <a:rPr lang="ar-TN" dirty="0" smtClean="0"/>
              <a:t>التّي تحملها الهيكل العمومي المعني لتوفير الوثيقة الإدارية ومصاريف إرسال النسخة دون أن يكون مطالبا بدفع معاليم أخرى. </a:t>
            </a:r>
            <a:endParaRPr lang="fr-FR" dirty="0" smtClean="0"/>
          </a:p>
          <a:p>
            <a:pPr algn="just" rtl="1"/>
            <a:r>
              <a:rPr lang="ar-TN" dirty="0" smtClean="0"/>
              <a:t>ج/ لا يمكن طلب مقابل مالي في الحالات التالية:</a:t>
            </a:r>
            <a:endParaRPr lang="fr-FR" dirty="0" smtClean="0"/>
          </a:p>
          <a:p>
            <a:pPr algn="just" rtl="1"/>
            <a:r>
              <a:rPr lang="ar-TN" dirty="0" smtClean="0"/>
              <a:t>- في حالة الاستجابة لطلبات تتعلق بمعلومات خاصة بالطالب مع ضرورة الاستظهار بوثيقة لإثبات الهوية.</a:t>
            </a:r>
            <a:endParaRPr lang="fr-FR" dirty="0" smtClean="0"/>
          </a:p>
          <a:p>
            <a:pPr algn="just" rtl="1"/>
            <a:r>
              <a:rPr lang="ar-TN" dirty="0" smtClean="0"/>
              <a:t>- عند الاطلاع على الوثائق الإدارية على عين المكان مع مراعاة النصوص الخاصة الجاري </a:t>
            </a:r>
            <a:r>
              <a:rPr lang="ar-TN" dirty="0" err="1" smtClean="0"/>
              <a:t>بها</a:t>
            </a:r>
            <a:r>
              <a:rPr lang="ar-TN" dirty="0" smtClean="0"/>
              <a:t> العمل.</a:t>
            </a:r>
            <a:endParaRPr lang="fr-FR" dirty="0" smtClean="0"/>
          </a:p>
          <a:p>
            <a:pPr algn="just" rtl="1"/>
            <a:r>
              <a:rPr lang="ar-TN" dirty="0" smtClean="0"/>
              <a:t>- عند إرسال الوثائق الإدارية عبر البريد الإلكتروني أو عند تحميلها على حامل إلكتروني على ملك الطالب.</a:t>
            </a:r>
            <a:endParaRPr lang="fr-FR" dirty="0" smtClean="0"/>
          </a:p>
          <a:p>
            <a:pPr algn="just" rtl="1"/>
            <a:r>
              <a:rPr lang="ar-TN" dirty="0" smtClean="0"/>
              <a:t>د/ يتم تسليم الوثائق الإدارية المطلوبة حال الاستظهار بما يفيد دفع المقابل.</a:t>
            </a:r>
            <a:endParaRPr lang="fr-FR" dirty="0"/>
          </a:p>
        </p:txBody>
      </p:sp>
      <p:sp>
        <p:nvSpPr>
          <p:cNvPr id="7" name="Titre 1"/>
          <p:cNvSpPr txBox="1">
            <a:spLocks/>
          </p:cNvSpPr>
          <p:nvPr/>
        </p:nvSpPr>
        <p:spPr>
          <a:xfrm>
            <a:off x="3995936" y="260648"/>
            <a:ext cx="4576936" cy="576064"/>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rtl="1"/>
            <a:r>
              <a:rPr lang="ar-SA" sz="4000" b="1" dirty="0" err="1" smtClean="0">
                <a:solidFill>
                  <a:srgbClr val="00B050"/>
                </a:solidFill>
                <a:latin typeface="+mn-lt"/>
                <a:ea typeface="+mn-ea"/>
                <a:cs typeface="+mn-cs"/>
              </a:rPr>
              <a:t>المعاليم</a:t>
            </a:r>
            <a:endParaRPr lang="fr-FR" sz="4000" b="1" dirty="0">
              <a:solidFill>
                <a:srgbClr val="00B050"/>
              </a:solidFill>
              <a:latin typeface="+mn-lt"/>
              <a:ea typeface="+mn-ea"/>
              <a:cs typeface="+mn-cs"/>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3995936" y="260648"/>
            <a:ext cx="4576936" cy="576064"/>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rtl="1"/>
            <a:r>
              <a:rPr lang="ar-SA" sz="4000" b="1" dirty="0" smtClean="0">
                <a:solidFill>
                  <a:srgbClr val="00B050"/>
                </a:solidFill>
                <a:latin typeface="+mn-lt"/>
                <a:ea typeface="+mn-ea"/>
                <a:cs typeface="+mn-cs"/>
              </a:rPr>
              <a:t>العقوبات</a:t>
            </a:r>
            <a:endParaRPr lang="fr-FR" sz="4000" b="1" dirty="0">
              <a:solidFill>
                <a:srgbClr val="00B050"/>
              </a:solidFill>
              <a:latin typeface="+mn-lt"/>
              <a:ea typeface="+mn-ea"/>
              <a:cs typeface="+mn-cs"/>
            </a:endParaRPr>
          </a:p>
        </p:txBody>
      </p:sp>
      <p:sp>
        <p:nvSpPr>
          <p:cNvPr id="6" name="Rectangle 3"/>
          <p:cNvSpPr txBox="1">
            <a:spLocks noChangeArrowheads="1"/>
          </p:cNvSpPr>
          <p:nvPr/>
        </p:nvSpPr>
        <p:spPr>
          <a:xfrm>
            <a:off x="611560" y="980728"/>
            <a:ext cx="7467600" cy="48737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r">
              <a:buFontTx/>
              <a:buNone/>
            </a:pPr>
            <a:endParaRPr lang="ar-DZ" altLang="fr-FR" sz="2800" dirty="0" smtClean="0"/>
          </a:p>
          <a:p>
            <a:pPr algn="r" rtl="1">
              <a:buFontTx/>
              <a:buNone/>
            </a:pPr>
            <a:r>
              <a:rPr lang="ar-TN" altLang="fr-FR" b="1" dirty="0" smtClean="0">
                <a:solidFill>
                  <a:srgbClr val="00B050"/>
                </a:solidFill>
              </a:rPr>
              <a:t> </a:t>
            </a:r>
            <a:r>
              <a:rPr lang="ar-DZ" altLang="fr-FR" b="1" dirty="0" smtClean="0">
                <a:solidFill>
                  <a:srgbClr val="00B050"/>
                </a:solidFill>
              </a:rPr>
              <a:t>التنصيص على احكام جزائية</a:t>
            </a:r>
            <a:r>
              <a:rPr lang="ar-TN" altLang="fr-FR" b="1" dirty="0" smtClean="0">
                <a:solidFill>
                  <a:srgbClr val="00B050"/>
                </a:solidFill>
              </a:rPr>
              <a:t> بهدف ضمان فاعلية حق النفاذ إلى المعلومة:</a:t>
            </a:r>
            <a:endParaRPr lang="ar-TN" altLang="fr-FR" dirty="0" smtClean="0">
              <a:solidFill>
                <a:srgbClr val="00B050"/>
              </a:solidFill>
            </a:endParaRPr>
          </a:p>
          <a:p>
            <a:pPr algn="just" rtl="1">
              <a:buFontTx/>
              <a:buNone/>
            </a:pPr>
            <a:r>
              <a:rPr lang="ar-TN" altLang="fr-FR" sz="2800" b="1" dirty="0" smtClean="0"/>
              <a:t>  </a:t>
            </a:r>
            <a:r>
              <a:rPr lang="ar-DZ" altLang="fr-FR" b="1" dirty="0" smtClean="0"/>
              <a:t>يقصد ”بالفاعلية“</a:t>
            </a:r>
            <a:r>
              <a:rPr lang="ar-TN" altLang="fr-FR" b="1" dirty="0" smtClean="0"/>
              <a:t> التطبيق الفعلي </a:t>
            </a:r>
            <a:r>
              <a:rPr lang="ar-DZ" altLang="fr-FR" b="1" dirty="0" smtClean="0"/>
              <a:t>لحق النفاذ إلى المعلومة</a:t>
            </a:r>
            <a:r>
              <a:rPr lang="ar-TN" altLang="fr-FR" b="1" dirty="0" smtClean="0"/>
              <a:t> بما يساهم في تحقيق أهدافه، </a:t>
            </a:r>
            <a:r>
              <a:rPr lang="ar-DZ" altLang="fr-FR" b="1" dirty="0" smtClean="0"/>
              <a:t>ولضمان فاعلية هذا الحق </a:t>
            </a:r>
            <a:r>
              <a:rPr lang="ar-TN" altLang="fr-FR" b="1" dirty="0" smtClean="0"/>
              <a:t>وضع القانون الأساسي الجديد عقوبات جزائية هي كالتالي: </a:t>
            </a:r>
          </a:p>
          <a:p>
            <a:pPr algn="just" rtl="1">
              <a:buFontTx/>
              <a:buNone/>
            </a:pPr>
            <a:endParaRPr lang="ar-TN" altLang="fr-FR" sz="800" b="1" dirty="0" smtClean="0"/>
          </a:p>
          <a:p>
            <a:pPr algn="just" rtl="1">
              <a:buFontTx/>
              <a:buNone/>
            </a:pPr>
            <a:r>
              <a:rPr lang="ar-TN" altLang="fr-FR" b="1" dirty="0" smtClean="0"/>
              <a:t> - خطية من 500 د إلى 5000 د تسلط على كل من يتعمد تعطيل النفاذ إلى المعلومة بالهياكل الخاضعة لأحكام القانون الأساسي</a:t>
            </a:r>
            <a:r>
              <a:rPr lang="ar-DZ" altLang="fr-FR" b="1" dirty="0" smtClean="0"/>
              <a:t> .</a:t>
            </a:r>
            <a:endParaRPr lang="ar-TN" altLang="fr-FR" b="1" dirty="0" smtClean="0"/>
          </a:p>
          <a:p>
            <a:pPr algn="just" rtl="1">
              <a:buFontTx/>
              <a:buNone/>
            </a:pPr>
            <a:endParaRPr lang="ar-TN" altLang="fr-FR" sz="800" b="1" dirty="0" smtClean="0"/>
          </a:p>
          <a:p>
            <a:pPr algn="just" rtl="1">
              <a:buFontTx/>
              <a:buNone/>
            </a:pPr>
            <a:r>
              <a:rPr lang="ar-TN" altLang="fr-FR" b="1" dirty="0" smtClean="0"/>
              <a:t> - تسليط العقوبة الواردة بالفصل 163 من المجلة الجزائية ( السجن مدة عام وخطية قدرها 120 د ) على كل من يتعمد إتلاف معلومة بصفة غير قانونية أو حمل شخص آخر على </a:t>
            </a:r>
            <a:r>
              <a:rPr lang="ar-TN" altLang="fr-FR" b="1" dirty="0" err="1" smtClean="0"/>
              <a:t>إرتكاب</a:t>
            </a:r>
            <a:r>
              <a:rPr lang="ar-TN" altLang="fr-FR" b="1" dirty="0" smtClean="0"/>
              <a:t> ذلك</a:t>
            </a:r>
            <a:r>
              <a:rPr lang="ar-DZ" altLang="fr-FR" b="1" dirty="0" smtClean="0"/>
              <a:t> .</a:t>
            </a:r>
            <a:endParaRPr lang="ar-TN" altLang="fr-FR" b="1" dirty="0" smtClean="0"/>
          </a:p>
        </p:txBody>
      </p:sp>
    </p:spTree>
    <p:extLst>
      <p:ext uri="{BB962C8B-B14F-4D97-AF65-F5344CB8AC3E}">
        <p14:creationId xmlns:p14="http://schemas.microsoft.com/office/powerpoint/2010/main" val="4883163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00034" y="4000504"/>
            <a:ext cx="7643866" cy="2857496"/>
          </a:xfrm>
          <a:prstGeom prst="rect">
            <a:avLst/>
          </a:prstGeom>
          <a:noFill/>
          <a:ln w="9525">
            <a:noFill/>
            <a:miter lim="800000"/>
            <a:headEnd/>
            <a:tailEnd/>
          </a:ln>
          <a:effectLst/>
        </p:spPr>
      </p:pic>
      <p:sp>
        <p:nvSpPr>
          <p:cNvPr id="6" name="ZoneTexte 5"/>
          <p:cNvSpPr txBox="1"/>
          <p:nvPr/>
        </p:nvSpPr>
        <p:spPr>
          <a:xfrm>
            <a:off x="1785918" y="214290"/>
            <a:ext cx="5857916" cy="830997"/>
          </a:xfrm>
          <a:prstGeom prst="rect">
            <a:avLst/>
          </a:prstGeom>
          <a:noFill/>
        </p:spPr>
        <p:txBody>
          <a:bodyPr wrap="square" rtlCol="0">
            <a:spAutoFit/>
          </a:bodyPr>
          <a:lstStyle/>
          <a:p>
            <a:pPr algn="r" rtl="1"/>
            <a:r>
              <a:rPr lang="ar-SA" sz="2400" b="1" dirty="0" smtClean="0"/>
              <a:t>نماذج من مبادرات المجتمع المدني- منصة </a:t>
            </a:r>
            <a:r>
              <a:rPr lang="fr-FR" sz="2400" b="1" dirty="0" smtClean="0"/>
              <a:t>INFORMINI</a:t>
            </a:r>
            <a:endParaRPr lang="ar-SA" sz="2400" b="1" dirty="0"/>
          </a:p>
        </p:txBody>
      </p:sp>
      <p:pic>
        <p:nvPicPr>
          <p:cNvPr id="1028" name="Picture 4"/>
          <p:cNvPicPr>
            <a:picLocks noChangeAspect="1" noChangeArrowheads="1"/>
          </p:cNvPicPr>
          <p:nvPr/>
        </p:nvPicPr>
        <p:blipFill>
          <a:blip r:embed="rId3"/>
          <a:srcRect/>
          <a:stretch>
            <a:fillRect/>
          </a:stretch>
        </p:blipFill>
        <p:spPr bwMode="auto">
          <a:xfrm>
            <a:off x="1000100" y="1000108"/>
            <a:ext cx="6786610" cy="2928958"/>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3"/>
          <p:cNvSpPr>
            <a:spLocks noGrp="1"/>
          </p:cNvSpPr>
          <p:nvPr>
            <p:ph type="sldNum" sz="quarter" idx="4294967295"/>
          </p:nvPr>
        </p:nvSpPr>
        <p:spPr bwMode="auto">
          <a:xfrm>
            <a:off x="4643438" y="188913"/>
            <a:ext cx="433387" cy="360362"/>
          </a:xfrm>
          <a:prstGeom prst="bracketPair">
            <a:avLst>
              <a:gd name="adj" fmla="val 17949"/>
            </a:avLst>
          </a:prstGeom>
          <a:noFill/>
          <a:ln>
            <a:round/>
            <a:headEnd/>
            <a:tailEnd/>
          </a:ln>
        </p:spPr>
        <p:txBody>
          <a:bodyPr/>
          <a:lstStyle/>
          <a:p>
            <a:fld id="{C4427DA5-F4A0-4AA4-9F31-5E410F71CA97}" type="slidenum">
              <a:rPr lang="en-US" sz="1200">
                <a:cs typeface="Arial" pitchFamily="34" charset="0"/>
                <a:sym typeface="Helvetica" pitchFamily="1" charset="0"/>
              </a:rPr>
              <a:pPr/>
              <a:t>6</a:t>
            </a:fld>
            <a:endParaRPr lang="en-US" sz="1200">
              <a:cs typeface="Arial" pitchFamily="34" charset="0"/>
              <a:sym typeface="Helvetica" pitchFamily="1" charset="0"/>
            </a:endParaRPr>
          </a:p>
        </p:txBody>
      </p:sp>
      <p:pic>
        <p:nvPicPr>
          <p:cNvPr id="43010" name="Picture 1" descr="Intl FOIA Map 5-13.pdf"/>
          <p:cNvPicPr>
            <a:picLocks noChangeAspect="1"/>
          </p:cNvPicPr>
          <p:nvPr/>
        </p:nvPicPr>
        <p:blipFill>
          <a:blip r:embed="rId3"/>
          <a:srcRect/>
          <a:stretch>
            <a:fillRect/>
          </a:stretch>
        </p:blipFill>
        <p:spPr bwMode="auto">
          <a:xfrm>
            <a:off x="323528" y="1124744"/>
            <a:ext cx="5904656" cy="4608860"/>
          </a:xfrm>
          <a:prstGeom prst="rect">
            <a:avLst/>
          </a:prstGeom>
          <a:noFill/>
          <a:ln w="9525">
            <a:noFill/>
            <a:miter lim="800000"/>
            <a:headEnd/>
            <a:tailEnd/>
          </a:ln>
        </p:spPr>
      </p:pic>
      <p:sp>
        <p:nvSpPr>
          <p:cNvPr id="4" name="ZoneTexte 3"/>
          <p:cNvSpPr txBox="1"/>
          <p:nvPr/>
        </p:nvSpPr>
        <p:spPr>
          <a:xfrm>
            <a:off x="6228184" y="2708920"/>
            <a:ext cx="1656184" cy="1200329"/>
          </a:xfrm>
          <a:prstGeom prst="rect">
            <a:avLst/>
          </a:prstGeom>
          <a:solidFill>
            <a:schemeClr val="accent4">
              <a:lumMod val="20000"/>
              <a:lumOff val="80000"/>
            </a:schemeClr>
          </a:solidFill>
        </p:spPr>
        <p:txBody>
          <a:bodyPr wrap="square" rtlCol="0">
            <a:spAutoFit/>
          </a:bodyPr>
          <a:lstStyle/>
          <a:p>
            <a:pPr algn="ctr" rtl="1"/>
            <a:r>
              <a:rPr lang="ar-SA" b="1" dirty="0">
                <a:solidFill>
                  <a:srgbClr val="00B050"/>
                </a:solidFill>
              </a:rPr>
              <a:t>الموجة </a:t>
            </a:r>
            <a:r>
              <a:rPr lang="ar-SA" b="1" dirty="0" smtClean="0">
                <a:solidFill>
                  <a:srgbClr val="00B050"/>
                </a:solidFill>
              </a:rPr>
              <a:t>الثالثة </a:t>
            </a:r>
            <a:r>
              <a:rPr lang="ar-SA" b="1" dirty="0">
                <a:solidFill>
                  <a:srgbClr val="00B050"/>
                </a:solidFill>
              </a:rPr>
              <a:t>من الدول التي كرّست حق النفاذ إلى المعلومة</a:t>
            </a:r>
            <a:endParaRPr lang="fr-FR" b="1" dirty="0">
              <a:solidFill>
                <a:srgbClr val="00B050"/>
              </a:solidFill>
            </a:endParaRPr>
          </a:p>
        </p:txBody>
      </p:sp>
      <p:sp>
        <p:nvSpPr>
          <p:cNvPr id="5" name="ZoneTexte 4"/>
          <p:cNvSpPr txBox="1"/>
          <p:nvPr/>
        </p:nvSpPr>
        <p:spPr>
          <a:xfrm>
            <a:off x="2411760" y="116632"/>
            <a:ext cx="6192688" cy="646331"/>
          </a:xfrm>
          <a:prstGeom prst="rect">
            <a:avLst/>
          </a:prstGeom>
          <a:solidFill>
            <a:schemeClr val="accent4">
              <a:lumMod val="20000"/>
              <a:lumOff val="80000"/>
            </a:schemeClr>
          </a:solidFill>
        </p:spPr>
        <p:txBody>
          <a:bodyPr wrap="square" rtlCol="0">
            <a:spAutoFit/>
          </a:bodyPr>
          <a:lstStyle/>
          <a:p>
            <a:pPr algn="ctr"/>
            <a:r>
              <a:rPr lang="ar-SA" sz="3600" b="1" dirty="0" smtClean="0">
                <a:solidFill>
                  <a:srgbClr val="00B050"/>
                </a:solidFill>
              </a:rPr>
              <a:t>النشأة والتطور على المستوى العالمي</a:t>
            </a:r>
            <a:endParaRPr lang="fr-FR" sz="3600" b="1" dirty="0">
              <a:solidFill>
                <a:srgbClr val="00B050"/>
              </a:solidFill>
            </a:endParaRPr>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339752" y="980728"/>
            <a:ext cx="5112568" cy="4680520"/>
          </a:xfrm>
          <a:prstGeom prst="rect">
            <a:avLst/>
          </a:prstGeom>
        </p:spPr>
      </p:pic>
      <p:sp>
        <p:nvSpPr>
          <p:cNvPr id="5" name="ZoneTexte 4"/>
          <p:cNvSpPr txBox="1"/>
          <p:nvPr/>
        </p:nvSpPr>
        <p:spPr>
          <a:xfrm>
            <a:off x="1785918" y="214290"/>
            <a:ext cx="5857916" cy="461665"/>
          </a:xfrm>
          <a:prstGeom prst="rect">
            <a:avLst/>
          </a:prstGeom>
          <a:noFill/>
        </p:spPr>
        <p:txBody>
          <a:bodyPr wrap="square" rtlCol="0">
            <a:spAutoFit/>
          </a:bodyPr>
          <a:lstStyle/>
          <a:p>
            <a:pPr algn="r" rtl="1"/>
            <a:r>
              <a:rPr lang="ar-SA" sz="2400" b="1" dirty="0" smtClean="0"/>
              <a:t>نماذج من مبادرات المجتمع المدني- موقع </a:t>
            </a:r>
            <a:r>
              <a:rPr lang="ar-SA" sz="2400" b="1" dirty="0"/>
              <a:t>"</a:t>
            </a:r>
            <a:r>
              <a:rPr lang="ar-SA" sz="2400" b="1" dirty="0" smtClean="0"/>
              <a:t>معلومة"</a:t>
            </a:r>
            <a:endParaRPr lang="ar-SA" sz="2400" b="1" dirty="0"/>
          </a:p>
        </p:txBody>
      </p:sp>
    </p:spTree>
    <p:extLst>
      <p:ext uri="{BB962C8B-B14F-4D97-AF65-F5344CB8AC3E}">
        <p14:creationId xmlns:p14="http://schemas.microsoft.com/office/powerpoint/2010/main" val="42821097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539552" y="1268760"/>
            <a:ext cx="7560840" cy="4865538"/>
          </a:xfrm>
          <a:prstGeom prst="rect">
            <a:avLst/>
          </a:prstGeom>
        </p:spPr>
      </p:pic>
      <p:sp>
        <p:nvSpPr>
          <p:cNvPr id="5" name="ZoneTexte 4"/>
          <p:cNvSpPr txBox="1"/>
          <p:nvPr/>
        </p:nvSpPr>
        <p:spPr>
          <a:xfrm>
            <a:off x="395536" y="214290"/>
            <a:ext cx="8136904" cy="830997"/>
          </a:xfrm>
          <a:prstGeom prst="rect">
            <a:avLst/>
          </a:prstGeom>
          <a:noFill/>
        </p:spPr>
        <p:txBody>
          <a:bodyPr wrap="square" rtlCol="0">
            <a:spAutoFit/>
          </a:bodyPr>
          <a:lstStyle/>
          <a:p>
            <a:pPr algn="r" rtl="1"/>
            <a:r>
              <a:rPr lang="ar-SA" sz="2400" b="1" dirty="0" smtClean="0"/>
              <a:t>نماذج من مبادرات المجتمع المدني- منظومة متابعة المشاريع العمومية </a:t>
            </a:r>
            <a:r>
              <a:rPr lang="fr-FR" sz="2400" b="1" dirty="0" smtClean="0"/>
              <a:t>CABRANE.com </a:t>
            </a:r>
            <a:endParaRPr lang="ar-SA" sz="2400" b="1" dirty="0"/>
          </a:p>
        </p:txBody>
      </p:sp>
    </p:spTree>
    <p:extLst>
      <p:ext uri="{BB962C8B-B14F-4D97-AF65-F5344CB8AC3E}">
        <p14:creationId xmlns:p14="http://schemas.microsoft.com/office/powerpoint/2010/main" val="1503437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normAutofit/>
          </a:bodyPr>
          <a:lstStyle/>
          <a:p>
            <a:pPr algn="ctr">
              <a:buNone/>
            </a:pPr>
            <a:endParaRPr lang="ar-TN" sz="3600" b="1" dirty="0" smtClean="0"/>
          </a:p>
          <a:p>
            <a:pPr algn="ctr">
              <a:buNone/>
            </a:pPr>
            <a:endParaRPr lang="ar-TN" sz="3600" b="1" dirty="0" smtClean="0"/>
          </a:p>
          <a:p>
            <a:pPr algn="ctr">
              <a:buNone/>
            </a:pPr>
            <a:r>
              <a:rPr lang="ar-TN" sz="4400" b="1" dirty="0" smtClean="0"/>
              <a:t>شكـــــرا</a:t>
            </a:r>
          </a:p>
          <a:p>
            <a:pPr algn="ctr">
              <a:buNone/>
            </a:pPr>
            <a:r>
              <a:rPr lang="fr-FR" sz="1800" b="1" dirty="0" smtClean="0">
                <a:hlinkClick r:id="rId2"/>
              </a:rPr>
              <a:t>rim.garnaoui@pm.gov.tn</a:t>
            </a:r>
            <a:r>
              <a:rPr lang="fr-FR" sz="4400" b="1" dirty="0" smtClean="0"/>
              <a:t> </a:t>
            </a:r>
            <a:r>
              <a:rPr lang="ar-TN" sz="4400" b="1" dirty="0" smtClean="0"/>
              <a:t> </a:t>
            </a:r>
          </a:p>
          <a:p>
            <a:pPr algn="ctr">
              <a:buNone/>
            </a:pPr>
            <a:endParaRPr lang="ar-TN" sz="3600" b="1" dirty="0" smtClean="0"/>
          </a:p>
          <a:p>
            <a:pPr algn="ctr">
              <a:buNone/>
            </a:pPr>
            <a:endParaRPr lang="ar-TN" sz="3600" b="1" dirty="0" smtClean="0"/>
          </a:p>
          <a:p>
            <a:pPr algn="ctr">
              <a:buNone/>
            </a:pPr>
            <a:endParaRPr lang="ar-TN" sz="3600" b="1" dirty="0" smtClean="0"/>
          </a:p>
          <a:p>
            <a:pPr algn="ctr">
              <a:buNone/>
            </a:pPr>
            <a:endParaRPr lang="fr-FR" sz="36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1142984"/>
            <a:ext cx="7686700" cy="5330968"/>
          </a:xfrm>
        </p:spPr>
        <p:txBody>
          <a:bodyPr>
            <a:normAutofit/>
          </a:bodyPr>
          <a:lstStyle/>
          <a:p>
            <a:pPr marL="898525" lvl="8" indent="-623888" algn="just" defTabSz="441325" rtl="1">
              <a:buFont typeface="Wingdings" pitchFamily="2" charset="2"/>
              <a:buChar char="§"/>
              <a:defRPr/>
            </a:pPr>
            <a:r>
              <a:rPr lang="ar-YE" sz="3600" b="1" dirty="0" smtClean="0">
                <a:solidFill>
                  <a:schemeClr val="tx1">
                    <a:lumMod val="95000"/>
                    <a:lumOff val="5000"/>
                  </a:schemeClr>
                </a:solidFill>
              </a:rPr>
              <a:t>أكثر من (</a:t>
            </a:r>
            <a:r>
              <a:rPr lang="fr-FR" sz="3600" b="1" dirty="0" smtClean="0">
                <a:solidFill>
                  <a:schemeClr val="tx1">
                    <a:lumMod val="95000"/>
                    <a:lumOff val="5000"/>
                  </a:schemeClr>
                </a:solidFill>
              </a:rPr>
              <a:t>90</a:t>
            </a:r>
            <a:r>
              <a:rPr lang="ar-YE" sz="3600" b="1" dirty="0">
                <a:solidFill>
                  <a:schemeClr val="tx1">
                    <a:lumMod val="95000"/>
                    <a:lumOff val="5000"/>
                  </a:schemeClr>
                </a:solidFill>
              </a:rPr>
              <a:t>) بلداً </a:t>
            </a:r>
            <a:r>
              <a:rPr lang="ar-YE" sz="3600" b="1" dirty="0" smtClean="0">
                <a:solidFill>
                  <a:schemeClr val="tx1">
                    <a:lumMod val="95000"/>
                    <a:lumOff val="5000"/>
                  </a:schemeClr>
                </a:solidFill>
              </a:rPr>
              <a:t>في العالم : </a:t>
            </a:r>
            <a:r>
              <a:rPr lang="ar-YE" sz="3200" dirty="0" smtClean="0">
                <a:solidFill>
                  <a:schemeClr val="tx1">
                    <a:lumMod val="95000"/>
                    <a:lumOff val="5000"/>
                  </a:schemeClr>
                </a:solidFill>
              </a:rPr>
              <a:t>يعتبر أن الحق في الحصول على المعلومات حقاً دستورياً.</a:t>
            </a:r>
          </a:p>
          <a:p>
            <a:pPr marL="898525" lvl="8" indent="-623888" algn="just" rtl="1">
              <a:buFont typeface="Wingdings" pitchFamily="2" charset="2"/>
              <a:buChar char="§"/>
              <a:defRPr/>
            </a:pPr>
            <a:r>
              <a:rPr lang="ar-TN" sz="3600" b="1" dirty="0" smtClean="0">
                <a:solidFill>
                  <a:schemeClr val="tx1">
                    <a:lumMod val="95000"/>
                    <a:lumOff val="5000"/>
                  </a:schemeClr>
                </a:solidFill>
              </a:rPr>
              <a:t>أكثر من </a:t>
            </a:r>
            <a:r>
              <a:rPr lang="ar-YE" sz="3600" b="1" dirty="0" smtClean="0">
                <a:solidFill>
                  <a:schemeClr val="tx1">
                    <a:lumMod val="95000"/>
                    <a:lumOff val="5000"/>
                  </a:schemeClr>
                </a:solidFill>
              </a:rPr>
              <a:t>(</a:t>
            </a:r>
            <a:r>
              <a:rPr lang="fr-FR" sz="3600" b="1" dirty="0" smtClean="0">
                <a:solidFill>
                  <a:schemeClr val="tx1">
                    <a:lumMod val="95000"/>
                    <a:lumOff val="5000"/>
                  </a:schemeClr>
                </a:solidFill>
              </a:rPr>
              <a:t>120</a:t>
            </a:r>
            <a:r>
              <a:rPr lang="ar-YE" sz="3600" b="1" dirty="0" smtClean="0">
                <a:solidFill>
                  <a:schemeClr val="tx1">
                    <a:lumMod val="95000"/>
                    <a:lumOff val="5000"/>
                  </a:schemeClr>
                </a:solidFill>
              </a:rPr>
              <a:t>) بلداً في العالم : </a:t>
            </a:r>
            <a:r>
              <a:rPr lang="ar-YE" sz="3200" dirty="0" smtClean="0">
                <a:solidFill>
                  <a:schemeClr val="tx1">
                    <a:lumMod val="95000"/>
                    <a:lumOff val="5000"/>
                  </a:schemeClr>
                </a:solidFill>
              </a:rPr>
              <a:t>يوجد لديهم قانون الحق في الحصول على المعلومات.</a:t>
            </a:r>
          </a:p>
          <a:p>
            <a:pPr marL="898525" indent="-623888" algn="just" rtl="1" fontAlgn="auto">
              <a:spcBef>
                <a:spcPts val="0"/>
              </a:spcBef>
              <a:spcAft>
                <a:spcPts val="0"/>
              </a:spcAft>
              <a:buFont typeface="Wingdings" pitchFamily="2" charset="2"/>
              <a:buChar char="§"/>
              <a:defRPr/>
            </a:pPr>
            <a:r>
              <a:rPr lang="ar-YE" sz="3600" b="1" dirty="0" smtClean="0">
                <a:solidFill>
                  <a:schemeClr val="tx1">
                    <a:lumMod val="95000"/>
                    <a:lumOff val="5000"/>
                  </a:schemeClr>
                </a:solidFill>
              </a:rPr>
              <a:t>أكثر من (</a:t>
            </a:r>
            <a:r>
              <a:rPr lang="fr-FR" sz="3600" b="1" dirty="0" smtClean="0">
                <a:solidFill>
                  <a:schemeClr val="tx1">
                    <a:lumMod val="95000"/>
                    <a:lumOff val="5000"/>
                  </a:schemeClr>
                </a:solidFill>
              </a:rPr>
              <a:t>40</a:t>
            </a:r>
            <a:r>
              <a:rPr lang="ar-YE" sz="3600" b="1" dirty="0" smtClean="0">
                <a:solidFill>
                  <a:schemeClr val="tx1">
                    <a:lumMod val="95000"/>
                    <a:lumOff val="5000"/>
                  </a:schemeClr>
                </a:solidFill>
              </a:rPr>
              <a:t>) بلداً في العالم: </a:t>
            </a:r>
            <a:r>
              <a:rPr lang="ar-YE" sz="3200" dirty="0" smtClean="0">
                <a:solidFill>
                  <a:schemeClr val="tx1">
                    <a:lumMod val="95000"/>
                    <a:lumOff val="5000"/>
                  </a:schemeClr>
                </a:solidFill>
              </a:rPr>
              <a:t>يوجد لديها مشاريع قوانين الحق في الحصول على المعلومات.</a:t>
            </a:r>
            <a:endParaRPr lang="ar-SA" sz="3200" dirty="0" smtClean="0">
              <a:solidFill>
                <a:schemeClr val="tx1">
                  <a:lumMod val="95000"/>
                  <a:lumOff val="5000"/>
                </a:schemeClr>
              </a:solidFill>
            </a:endParaRPr>
          </a:p>
          <a:p>
            <a:pPr marL="898525" indent="-623888" algn="just" rtl="1" fontAlgn="auto">
              <a:spcBef>
                <a:spcPts val="0"/>
              </a:spcBef>
              <a:spcAft>
                <a:spcPts val="0"/>
              </a:spcAft>
              <a:buFont typeface="Wingdings" pitchFamily="2" charset="2"/>
              <a:buChar char="§"/>
              <a:defRPr/>
            </a:pPr>
            <a:r>
              <a:rPr lang="ar-SA" sz="3600" b="1" dirty="0" smtClean="0">
                <a:solidFill>
                  <a:schemeClr val="tx1">
                    <a:lumMod val="95000"/>
                    <a:lumOff val="5000"/>
                  </a:schemeClr>
                </a:solidFill>
              </a:rPr>
              <a:t>5</a:t>
            </a:r>
            <a:r>
              <a:rPr lang="ar-TN" sz="3600" b="1" dirty="0" smtClean="0">
                <a:solidFill>
                  <a:schemeClr val="tx1">
                    <a:lumMod val="95000"/>
                    <a:lumOff val="5000"/>
                  </a:schemeClr>
                </a:solidFill>
              </a:rPr>
              <a:t> بلدان عربية فقط من أصل 22</a:t>
            </a:r>
            <a:r>
              <a:rPr lang="ar-TN" sz="3200" b="1" dirty="0" smtClean="0">
                <a:solidFill>
                  <a:schemeClr val="tx1">
                    <a:lumMod val="95000"/>
                    <a:lumOff val="5000"/>
                  </a:schemeClr>
                </a:solidFill>
              </a:rPr>
              <a:t> </a:t>
            </a:r>
            <a:r>
              <a:rPr lang="ar-TN" sz="3200" dirty="0" smtClean="0">
                <a:solidFill>
                  <a:schemeClr val="tx1">
                    <a:lumMod val="95000"/>
                    <a:lumOff val="5000"/>
                  </a:schemeClr>
                </a:solidFill>
              </a:rPr>
              <a:t>لها قانون للحصول على المعلومات (الأردن وتونس واليمن</a:t>
            </a:r>
            <a:r>
              <a:rPr lang="ar-SA" sz="3200" dirty="0" smtClean="0">
                <a:solidFill>
                  <a:schemeClr val="tx1">
                    <a:lumMod val="95000"/>
                    <a:lumOff val="5000"/>
                  </a:schemeClr>
                </a:solidFill>
              </a:rPr>
              <a:t> ولبنان والمغرب</a:t>
            </a:r>
            <a:r>
              <a:rPr lang="ar-TN" sz="3200" dirty="0" smtClean="0">
                <a:solidFill>
                  <a:schemeClr val="tx1">
                    <a:lumMod val="95000"/>
                    <a:lumOff val="5000"/>
                  </a:schemeClr>
                </a:solidFill>
              </a:rPr>
              <a:t>)</a:t>
            </a:r>
          </a:p>
          <a:p>
            <a:pPr algn="r" rtl="1">
              <a:buNone/>
            </a:pPr>
            <a:endParaRPr lang="fr-FR" dirty="0"/>
          </a:p>
        </p:txBody>
      </p:sp>
      <p:sp>
        <p:nvSpPr>
          <p:cNvPr id="7" name="ZoneTexte 6"/>
          <p:cNvSpPr txBox="1"/>
          <p:nvPr/>
        </p:nvSpPr>
        <p:spPr>
          <a:xfrm>
            <a:off x="2411760" y="116632"/>
            <a:ext cx="6192688" cy="646331"/>
          </a:xfrm>
          <a:prstGeom prst="rect">
            <a:avLst/>
          </a:prstGeom>
          <a:solidFill>
            <a:schemeClr val="accent4">
              <a:lumMod val="20000"/>
              <a:lumOff val="80000"/>
            </a:schemeClr>
          </a:solidFill>
        </p:spPr>
        <p:txBody>
          <a:bodyPr wrap="square" rtlCol="0">
            <a:spAutoFit/>
          </a:bodyPr>
          <a:lstStyle/>
          <a:p>
            <a:pPr algn="ctr"/>
            <a:r>
              <a:rPr lang="ar-SA" sz="3600" b="1" dirty="0" smtClean="0">
                <a:solidFill>
                  <a:srgbClr val="00B050"/>
                </a:solidFill>
              </a:rPr>
              <a:t>النشأة والتطور على المستوى العالمي</a:t>
            </a:r>
            <a:endParaRPr lang="fr-FR" sz="3600" b="1" dirty="0">
              <a:solidFill>
                <a:srgbClr val="00B05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4F2E99F6-6F0B-44DE-A0C1-4CBCA1455D93}" type="slidenum">
              <a:rPr lang="fr-FR" smtClean="0"/>
              <a:pPr/>
              <a:t>8</a:t>
            </a:fld>
            <a:endParaRPr lang="fr-FR"/>
          </a:p>
        </p:txBody>
      </p:sp>
      <p:sp>
        <p:nvSpPr>
          <p:cNvPr id="4" name="ZoneTexte 3"/>
          <p:cNvSpPr txBox="1"/>
          <p:nvPr/>
        </p:nvSpPr>
        <p:spPr>
          <a:xfrm>
            <a:off x="755576" y="2393775"/>
            <a:ext cx="6552728" cy="1200329"/>
          </a:xfrm>
          <a:prstGeom prst="rect">
            <a:avLst/>
          </a:prstGeom>
          <a:solidFill>
            <a:schemeClr val="accent4">
              <a:lumMod val="20000"/>
              <a:lumOff val="80000"/>
            </a:schemeClr>
          </a:solidFill>
        </p:spPr>
        <p:txBody>
          <a:bodyPr wrap="square" rtlCol="0">
            <a:spAutoFit/>
          </a:bodyPr>
          <a:lstStyle/>
          <a:p>
            <a:pPr algn="ctr"/>
            <a:r>
              <a:rPr lang="ar-SA" sz="3600" b="1" dirty="0" smtClean="0">
                <a:solidFill>
                  <a:srgbClr val="00B050"/>
                </a:solidFill>
              </a:rPr>
              <a:t>معنى حق النفاذ إلى المعلومة ومرجعيته الدولية</a:t>
            </a:r>
            <a:endParaRPr lang="fr-FR" sz="3600" b="1" dirty="0">
              <a:solidFill>
                <a:srgbClr val="00B050"/>
              </a:solidFill>
            </a:endParaRPr>
          </a:p>
        </p:txBody>
      </p:sp>
      <p:sp>
        <p:nvSpPr>
          <p:cNvPr id="5" name="Titre 4"/>
          <p:cNvSpPr txBox="1">
            <a:spLocks/>
          </p:cNvSpPr>
          <p:nvPr/>
        </p:nvSpPr>
        <p:spPr>
          <a:xfrm>
            <a:off x="2555776" y="764704"/>
            <a:ext cx="5929338" cy="1224136"/>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rtl="1"/>
            <a:r>
              <a:rPr lang="ar-SA" dirty="0" smtClean="0">
                <a:solidFill>
                  <a:srgbClr val="FF0000"/>
                </a:solidFill>
              </a:rPr>
              <a:t>  </a:t>
            </a:r>
            <a:r>
              <a:rPr lang="ar-TN" sz="3600" b="1" dirty="0">
                <a:solidFill>
                  <a:srgbClr val="00B050"/>
                </a:solidFill>
                <a:latin typeface="+mn-lt"/>
                <a:ea typeface="+mn-ea"/>
                <a:cs typeface="+mn-cs"/>
              </a:rPr>
              <a:t>حق النفاذ إلى </a:t>
            </a:r>
            <a:r>
              <a:rPr lang="ar-TN" sz="3600" b="1" dirty="0" smtClean="0">
                <a:solidFill>
                  <a:srgbClr val="00B050"/>
                </a:solidFill>
                <a:latin typeface="+mn-lt"/>
                <a:ea typeface="+mn-ea"/>
                <a:cs typeface="+mn-cs"/>
              </a:rPr>
              <a:t>المعلومة</a:t>
            </a:r>
            <a:endParaRPr lang="fr-FR" sz="3600" b="1" dirty="0">
              <a:solidFill>
                <a:srgbClr val="00B050"/>
              </a:solidFill>
              <a:latin typeface="+mn-lt"/>
              <a:ea typeface="+mn-ea"/>
              <a:cs typeface="+mn-cs"/>
            </a:endParaRPr>
          </a:p>
        </p:txBody>
      </p:sp>
    </p:spTree>
    <p:extLst>
      <p:ext uri="{BB962C8B-B14F-4D97-AF65-F5344CB8AC3E}">
        <p14:creationId xmlns:p14="http://schemas.microsoft.com/office/powerpoint/2010/main" val="3616644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67544" y="1052736"/>
            <a:ext cx="8043664" cy="4873752"/>
          </a:xfrm>
        </p:spPr>
        <p:txBody>
          <a:bodyPr/>
          <a:lstStyle/>
          <a:p>
            <a:pPr lvl="1" algn="r" rtl="1">
              <a:buFont typeface="Wingdings" pitchFamily="2" charset="2"/>
              <a:buChar char="§"/>
            </a:pPr>
            <a:endParaRPr lang="ar-SA" dirty="0" smtClean="0"/>
          </a:p>
          <a:p>
            <a:pPr lvl="1" algn="r" rtl="1">
              <a:buFont typeface="Wingdings" pitchFamily="2" charset="2"/>
              <a:buChar char="§"/>
            </a:pPr>
            <a:r>
              <a:rPr lang="ar-SA" dirty="0" smtClean="0"/>
              <a:t>يعتبر </a:t>
            </a:r>
            <a:r>
              <a:rPr lang="ar-SA" dirty="0"/>
              <a:t>حق النفاذ إلى المعلومة </a:t>
            </a:r>
            <a:r>
              <a:rPr lang="ar-SA" b="1" dirty="0">
                <a:solidFill>
                  <a:srgbClr val="00B050"/>
                </a:solidFill>
              </a:rPr>
              <a:t>أحد الحقوق الأساسية </a:t>
            </a:r>
            <a:r>
              <a:rPr lang="ar-SA" dirty="0"/>
              <a:t>التي دعا إليها </a:t>
            </a:r>
            <a:r>
              <a:rPr lang="ar-SA" b="1" dirty="0">
                <a:solidFill>
                  <a:srgbClr val="00B050"/>
                </a:solidFill>
              </a:rPr>
              <a:t>الإعلان العالمي لحقوق الإنسان في الفصل 19 </a:t>
            </a:r>
            <a:r>
              <a:rPr lang="ar-SA" dirty="0"/>
              <a:t>منه. </a:t>
            </a:r>
            <a:endParaRPr lang="ar-SA" dirty="0" smtClean="0"/>
          </a:p>
          <a:p>
            <a:pPr marL="365760" lvl="1" indent="0" algn="r" rtl="1">
              <a:buNone/>
            </a:pPr>
            <a:endParaRPr lang="ar-SA" dirty="0" smtClean="0"/>
          </a:p>
          <a:p>
            <a:pPr lvl="1" algn="r" rtl="1">
              <a:buFont typeface="Wingdings" pitchFamily="2" charset="2"/>
              <a:buChar char="§"/>
            </a:pPr>
            <a:r>
              <a:rPr lang="ar-SA" dirty="0" smtClean="0"/>
              <a:t>يعتبر </a:t>
            </a:r>
            <a:r>
              <a:rPr lang="ar-SA" dirty="0"/>
              <a:t>النفاذ إلى المعلومات من المؤشرات الداعمة لعلاقة الثقة بين الدولة والمتعاملين معها والمكّرسة لمبادئ الشفافية والحكومة المفتوحة. </a:t>
            </a:r>
            <a:endParaRPr lang="ar-TN" dirty="0" smtClean="0"/>
          </a:p>
          <a:p>
            <a:pPr marL="365760" lvl="1" indent="0" algn="r" rtl="1">
              <a:buNone/>
            </a:pPr>
            <a:endParaRPr lang="fr-FR" dirty="0"/>
          </a:p>
          <a:p>
            <a:pPr lvl="1" algn="r" rtl="1">
              <a:buFont typeface="Wingdings" pitchFamily="2" charset="2"/>
              <a:buChar char="§"/>
            </a:pPr>
            <a:r>
              <a:rPr lang="ar-SA" dirty="0"/>
              <a:t>ويسمح هذا الحق القانوني للأفراد بالحصول على السجلات والمعلومات التي تحتفظ بها الجهات التنفيذية والتشريعية والقضائية للدولة، والمؤسسات التي تعود إليها بالنظر وأية جهة أخرى تضطلع بتنفيذ مهام </a:t>
            </a:r>
            <a:r>
              <a:rPr lang="ar-SA" dirty="0" smtClean="0"/>
              <a:t>عمومية.</a:t>
            </a:r>
            <a:endParaRPr lang="fr-FR" dirty="0"/>
          </a:p>
        </p:txBody>
      </p:sp>
      <p:sp>
        <p:nvSpPr>
          <p:cNvPr id="4" name="Espace réservé du numéro de diapositive 3"/>
          <p:cNvSpPr>
            <a:spLocks noGrp="1"/>
          </p:cNvSpPr>
          <p:nvPr>
            <p:ph type="sldNum" sz="quarter" idx="15"/>
          </p:nvPr>
        </p:nvSpPr>
        <p:spPr/>
        <p:txBody>
          <a:bodyPr/>
          <a:lstStyle/>
          <a:p>
            <a:fld id="{4F2E99F6-6F0B-44DE-A0C1-4CBCA1455D93}" type="slidenum">
              <a:rPr lang="fr-FR" smtClean="0"/>
              <a:pPr/>
              <a:t>9</a:t>
            </a:fld>
            <a:endParaRPr lang="fr-FR"/>
          </a:p>
        </p:txBody>
      </p:sp>
      <p:sp>
        <p:nvSpPr>
          <p:cNvPr id="7" name="ZoneTexte 6"/>
          <p:cNvSpPr txBox="1"/>
          <p:nvPr/>
        </p:nvSpPr>
        <p:spPr>
          <a:xfrm>
            <a:off x="539552" y="436788"/>
            <a:ext cx="8064896" cy="646331"/>
          </a:xfrm>
          <a:prstGeom prst="rect">
            <a:avLst/>
          </a:prstGeom>
          <a:solidFill>
            <a:schemeClr val="accent4">
              <a:lumMod val="20000"/>
              <a:lumOff val="80000"/>
            </a:schemeClr>
          </a:solidFill>
        </p:spPr>
        <p:txBody>
          <a:bodyPr wrap="square" rtlCol="0">
            <a:spAutoFit/>
          </a:bodyPr>
          <a:lstStyle/>
          <a:p>
            <a:pPr algn="ctr"/>
            <a:r>
              <a:rPr lang="ar-SA" sz="3600" b="1" dirty="0" smtClean="0">
                <a:solidFill>
                  <a:srgbClr val="00B050"/>
                </a:solidFill>
              </a:rPr>
              <a:t>معنى حق النفاذ إلى المعلومة ومرجعيته الدولية</a:t>
            </a:r>
            <a:endParaRPr lang="fr-FR" sz="3600" b="1" dirty="0">
              <a:solidFill>
                <a:srgbClr val="00B050"/>
              </a:solidFill>
            </a:endParaRPr>
          </a:p>
        </p:txBody>
      </p:sp>
    </p:spTree>
    <p:extLst>
      <p:ext uri="{BB962C8B-B14F-4D97-AF65-F5344CB8AC3E}">
        <p14:creationId xmlns:p14="http://schemas.microsoft.com/office/powerpoint/2010/main" val="13104624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
  <TotalTime>5750</TotalTime>
  <Words>3628</Words>
  <Application>Microsoft Office PowerPoint</Application>
  <PresentationFormat>Affichage à l'écran (4:3)</PresentationFormat>
  <Paragraphs>439</Paragraphs>
  <Slides>62</Slides>
  <Notes>9</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62</vt:i4>
      </vt:variant>
    </vt:vector>
  </HeadingPairs>
  <TitlesOfParts>
    <vt:vector size="72" baseType="lpstr">
      <vt:lpstr>Arial</vt:lpstr>
      <vt:lpstr>Calibri</vt:lpstr>
      <vt:lpstr>Century Schoolbook</vt:lpstr>
      <vt:lpstr>Corbel</vt:lpstr>
      <vt:lpstr>Helvetica</vt:lpstr>
      <vt:lpstr>Times New Roman</vt:lpstr>
      <vt:lpstr>Wingdings</vt:lpstr>
      <vt:lpstr>Wingdings 2</vt:lpstr>
      <vt:lpstr>ヒラギノ角ゴ Pro W3</vt:lpstr>
      <vt:lpstr>Oriel</vt:lpstr>
      <vt:lpstr>  الحق في النفاذ إلى المعلومة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العهد الدولي الخاص بالحقوق المدنية والسياسية </vt:lpstr>
      <vt:lpstr>اتفاقية الأمم المتحدة لمكافحة الفساد  </vt:lpstr>
      <vt:lpstr>الميثاق الأفريقي لحقوق الإنسان والشعوب </vt:lpstr>
      <vt:lpstr>Présentation PowerPoint</vt:lpstr>
      <vt:lpstr>Présentation PowerPoint</vt:lpstr>
      <vt:lpstr>ثلاثة مبادئ أساسية للحق في الحصول على المعلومات </vt:lpstr>
      <vt:lpstr>Présentation PowerPoint</vt:lpstr>
      <vt:lpstr> مبادئ التشريعات المتعلقة بالحق في النفاذ إلى المعلومة أو مبادئ ينبغي أن تقوم عليها التشريعات  </vt:lpstr>
      <vt:lpstr>الحد الاقصى للافصاح</vt:lpstr>
      <vt:lpstr>وجوب النشرالتلقائي</vt:lpstr>
      <vt:lpstr>تقييم الضرر</vt:lpstr>
      <vt:lpstr>تشجيع مفهوم الحكومة المفتوحة</vt:lpstr>
      <vt:lpstr>أولوية الافصاح</vt:lpstr>
      <vt:lpstr>حماية المبلغين</vt:lpstr>
      <vt:lpstr>  إجراءات تسهيل الوصول إلى  المعلومات والتكاليف</vt:lpstr>
      <vt:lpstr>Présentation PowerPoint</vt:lpstr>
      <vt:lpstr>Présentation PowerPoint</vt:lpstr>
      <vt:lpstr>Présentation PowerPoint</vt:lpstr>
      <vt:lpstr>Présentation PowerPoint</vt:lpstr>
      <vt:lpstr>Présentation PowerPoint</vt:lpstr>
      <vt:lpstr>Présentation PowerPoint</vt:lpstr>
      <vt:lpstr>كما أوجب القانون الجديدأيضا:</vt:lpstr>
      <vt:lpstr>مجال تطبيق الإطار القانوني للنفاذ إلى المعلومة </vt:lpstr>
      <vt:lpstr>Présentation PowerPoint</vt:lpstr>
      <vt:lpstr>عند إعداد مطلب النفاذ، يجب تحديد بدقة كيفية النفاذ إلى المعلومة.  </vt:lpstr>
      <vt:lpstr>صيغ النفاذ إلى المعلومة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النفاذ إلى المعلومة الحكومية</dc:title>
  <dc:creator>user</dc:creator>
  <cp:lastModifiedBy>formation</cp:lastModifiedBy>
  <cp:revision>310</cp:revision>
  <dcterms:created xsi:type="dcterms:W3CDTF">2014-04-20T20:54:36Z</dcterms:created>
  <dcterms:modified xsi:type="dcterms:W3CDTF">2019-12-12T07:48:16Z</dcterms:modified>
</cp:coreProperties>
</file>